
<file path=[Content_Types].xml><?xml version="1.0" encoding="utf-8"?>
<Types xmlns="http://schemas.openxmlformats.org/package/2006/content-types">
  <Override PartName="/ppt/notesSlides/notesSlide4.xml" ContentType="application/vnd.openxmlformats-officedocument.presentationml.notesSlide+xml"/>
  <Override PartName="/ppt/slideLayouts/slideLayout15.xml" ContentType="application/vnd.openxmlformats-officedocument.presentationml.slideLayout+xml"/>
  <Override PartName="/ppt/slides/slide9.xml" ContentType="application/vnd.openxmlformats-officedocument.presentationml.slide+xml"/>
  <Override PartName="/ppt/charts/chart4.xml" ContentType="application/vnd.openxmlformats-officedocument.drawingml.chart+xml"/>
  <Override PartName="/ppt/charts/chart10.xml" ContentType="application/vnd.openxmlformats-officedocument.drawingml.chart+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5.xml" ContentType="application/vnd.openxmlformats-officedocument.presentationml.slideLayout+xml"/>
  <Override PartName="/ppt/notesSlides/notesSlide12.xml" ContentType="application/vnd.openxmlformats-officedocument.presentationml.notesSlide+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Override PartName="/ppt/charts/chart9.xml" ContentType="application/vnd.openxmlformats-officedocument.drawingml.chart+xml"/>
  <Default Extension="xml" ContentType="application/xml"/>
  <Override PartName="/ppt/slideLayouts/slideLayout16.xml" ContentType="application/vnd.openxmlformats-officedocument.presentationml.slideLayout+xml"/>
  <Override PartName="/ppt/tableStyles.xml" ContentType="application/vnd.openxmlformats-officedocument.presentationml.tableStyles+xml"/>
  <Override PartName="/ppt/notesSlides/notesSlide5.xml" ContentType="application/vnd.openxmlformats-officedocument.presentationml.notesSlide+xml"/>
  <Override PartName="/ppt/charts/chart5.xml" ContentType="application/vnd.openxmlformats-officedocument.drawingml.chart+xml"/>
  <Override PartName="/ppt/charts/chart11.xml" ContentType="application/vnd.openxmlformats-officedocument.drawingml.chart+xml"/>
  <Override PartName="/ppt/slides/slide15.xml" ContentType="application/vnd.openxmlformats-officedocument.presentationml.slide+xml"/>
  <Override PartName="/ppt/notesSlides/notesSlide1.xml" ContentType="application/vnd.openxmlformats-officedocument.presentationml.notesSlide+xml"/>
  <Override PartName="/ppt/slideLayouts/slideLayout12.xml" ContentType="application/vnd.openxmlformats-officedocument.presentationml.slideLayout+xml"/>
  <Override PartName="/ppt/charts/chart1.xml" ContentType="application/vnd.openxmlformats-officedocument.drawingml.chart+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notesSlides/notesSlide6.xml" ContentType="application/vnd.openxmlformats-officedocument.presentationml.notesSlide+xml"/>
  <Override PartName="/ppt/charts/chart12.xml" ContentType="application/vnd.openxmlformats-officedocument.drawingml.chart+xml"/>
  <Override PartName="/ppt/charts/chart6.xml" ContentType="application/vnd.openxmlformats-officedocument.drawingml.chart+xml"/>
  <Override PartName="/ppt/notesSlides/notesSlide2.xml" ContentType="application/vnd.openxmlformats-officedocument.presentationml.notesSlide+xml"/>
  <Override PartName="/ppt/slideLayouts/slideLayout13.xml" ContentType="application/vnd.openxmlformats-officedocument.presentationml.slideLayout+xml"/>
  <Override PartName="/ppt/slides/slide7.xml" ContentType="application/vnd.openxmlformats-officedocument.presentationml.slide+xml"/>
  <Override PartName="/ppt/charts/chart2.xml" ContentType="application/vnd.openxmlformats-officedocument.drawingml.chart+xml"/>
  <Override PartName="/ppt/presentation.xml" ContentType="application/vnd.openxmlformats-officedocument.presentationml.presentation.main+xml"/>
  <Default Extension="xlsx" ContentType="application/vnd.openxmlformats-officedocument.spreadsheetml.sheet"/>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Layouts/slideLayout3.xml" ContentType="application/vnd.openxmlformats-officedocument.presentationml.slideLayout+xml"/>
  <Override PartName="/ppt/notesSlides/notesSlide7.xml" ContentType="application/vnd.openxmlformats-officedocument.presentationml.notesSlide+xml"/>
  <Override PartName="/ppt/charts/chart7.xml" ContentType="application/vnd.openxmlformats-officedocument.drawingml.chart+xml"/>
  <Override PartName="/ppt/notesSlides/notesSlide10.xml" ContentType="application/vnd.openxmlformats-officedocument.presentationml.notesSlide+xml"/>
  <Override PartName="/ppt/notesSlides/notesSlide3.xml" ContentType="application/vnd.openxmlformats-officedocument.presentationml.notesSlide+xml"/>
  <Override PartName="/ppt/slideLayouts/slideLayout14.xml" ContentType="application/vnd.openxmlformats-officedocument.presentationml.slideLayout+xml"/>
  <Override PartName="/ppt/slides/slide8.xml" ContentType="application/vnd.openxmlformats-officedocument.presentationml.slide+xml"/>
  <Override PartName="/ppt/charts/chart3.xml" ContentType="application/vnd.openxmlformats-officedocument.drawingml.chart+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viewProps.xml" ContentType="application/vnd.openxmlformats-officedocument.presentationml.viewProps+xml"/>
  <Default Extension="bin" ContentType="application/vnd.openxmlformats-officedocument.presentationml.printerSettings"/>
  <Override PartName="/ppt/charts/chart8.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60" r:id="rId1"/>
  </p:sldMasterIdLst>
  <p:notesMasterIdLst>
    <p:notesMasterId r:id="rId17"/>
  </p:notesMasterIdLst>
  <p:sldIdLst>
    <p:sldId id="257" r:id="rId2"/>
    <p:sldId id="263" r:id="rId3"/>
    <p:sldId id="304" r:id="rId4"/>
    <p:sldId id="264" r:id="rId5"/>
    <p:sldId id="265" r:id="rId6"/>
    <p:sldId id="276" r:id="rId7"/>
    <p:sldId id="300" r:id="rId8"/>
    <p:sldId id="279" r:id="rId9"/>
    <p:sldId id="266" r:id="rId10"/>
    <p:sldId id="280" r:id="rId11"/>
    <p:sldId id="301" r:id="rId12"/>
    <p:sldId id="268" r:id="rId13"/>
    <p:sldId id="270" r:id="rId14"/>
    <p:sldId id="271" r:id="rId15"/>
    <p:sldId id="272" r:id="rId16"/>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prstClr val="red"/>
    </p:penClr>
    <p:extLst>
      <p:ext uri="{EC167BDD-8182-4AB7-AECC-EB403E3ABB37}">
        <p14:laserClr xmlns:p14="http://schemas.microsoft.com/office/powerpoint/2010/main" xmlns:p="http://schemas.openxmlformats.org/presentationml/2006/main" xmlns:r="http://schemas.openxmlformats.org/officeDocument/2006/relationships" xmlns:a="http://schemas.openxmlformats.org/drawingml/2006/main" xmlns="">
          <a:srgbClr val="FF0000"/>
        </p14:laserClr>
      </p:ext>
      <p:ext uri="{2FDB2607-1784-4EEB-B798-7EB5836EED8A}">
        <p14:showMediaCtrls xmlns:p14="http://schemas.microsoft.com/office/powerpoint/2010/main" xmlns:p="http://schemas.openxmlformats.org/presentationml/2006/main" xmlns:r="http://schemas.openxmlformats.org/officeDocument/2006/relationships" xmlns:a="http://schemas.openxmlformats.org/drawingml/2006/main" xmlns="" val="1"/>
      </p:ext>
    </p:extLst>
  </p:showPr>
  <p:clrMru>
    <a:srgbClr val="CC0000"/>
    <a:srgbClr val="FFCC66"/>
    <a:srgbClr val="6699FF"/>
  </p:clrMru>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34" autoAdjust="0"/>
    <p:restoredTop sz="83126" autoAdjust="0"/>
  </p:normalViewPr>
  <p:slideViewPr>
    <p:cSldViewPr>
      <p:cViewPr>
        <p:scale>
          <a:sx n="90" d="100"/>
          <a:sy n="90" d="100"/>
        </p:scale>
        <p:origin x="-1312" y="-13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image" Target="../media/image3.jpeg"/><Relationship Id="rId2" Type="http://schemas.openxmlformats.org/officeDocument/2006/relationships/package" Target="../embeddings/Microsoft_Excel_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Sheet12.xlsx"/></Relationships>
</file>

<file path=ppt/charts/_rels/chart2.xml.rels><?xml version="1.0" encoding="UTF-8" standalone="yes"?>
<Relationships xmlns="http://schemas.openxmlformats.org/package/2006/relationships"><Relationship Id="rId1" Type="http://schemas.openxmlformats.org/officeDocument/2006/relationships/image" Target="../media/image3.jpeg"/><Relationship Id="rId2" Type="http://schemas.openxmlformats.org/officeDocument/2006/relationships/package" Target="../embeddings/Microsoft_Excel_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Sheet9.xlsx"/></Relationships>
</file>

<file path=ppt/charts/chart1.xml><?xml version="1.0" encoding="utf-8"?>
<c:chartSpace xmlns:c="http://schemas.openxmlformats.org/drawingml/2006/chart" xmlns:a="http://schemas.openxmlformats.org/drawingml/2006/main" xmlns:r="http://schemas.openxmlformats.org/officeDocument/2006/relationships">
  <c:lang val="en-US"/>
  <c:style val="2"/>
  <c:chart>
    <c:autoTitleDeleted val="1"/>
    <c:view3D>
      <c:hPercent val="54"/>
      <c:depthPercent val="100"/>
      <c:rAngAx val="1"/>
    </c:view3D>
    <c:floor>
      <c:spPr>
        <a:solidFill>
          <a:srgbClr val="C0C0C0"/>
        </a:solidFill>
        <a:ln w="3175">
          <a:solidFill>
            <a:srgbClr val="000000"/>
          </a:solidFill>
          <a:prstDash val="solid"/>
        </a:ln>
      </c:spPr>
    </c:floor>
    <c:sideWall>
      <c:spPr>
        <a:solidFill>
          <a:srgbClr val="C0C0C0"/>
        </a:solidFill>
        <a:ln w="12700">
          <a:solidFill>
            <a:srgbClr val="808080"/>
          </a:solidFill>
          <a:prstDash val="solid"/>
        </a:ln>
      </c:spPr>
    </c:sideWall>
    <c:backWall>
      <c:spPr>
        <a:solidFill>
          <a:srgbClr val="C0C0C0"/>
        </a:solidFill>
        <a:ln w="12700">
          <a:solidFill>
            <a:srgbClr val="808080"/>
          </a:solidFill>
          <a:prstDash val="solid"/>
        </a:ln>
      </c:spPr>
    </c:backWall>
    <c:plotArea>
      <c:layout>
        <c:manualLayout>
          <c:layoutTarget val="inner"/>
          <c:xMode val="edge"/>
          <c:yMode val="edge"/>
          <c:x val="0.0577367205542728"/>
          <c:y val="0.0598086124401917"/>
          <c:w val="0.803695150115477"/>
          <c:h val="0.839712918660288"/>
        </c:manualLayout>
      </c:layout>
      <c:bar3DChart>
        <c:barDir val="col"/>
        <c:grouping val="clustered"/>
        <c:ser>
          <c:idx val="0"/>
          <c:order val="0"/>
          <c:tx>
            <c:strRef>
              <c:f>Sheet1!$A$2</c:f>
              <c:strCache>
                <c:ptCount val="1"/>
                <c:pt idx="0">
                  <c:v>WA 2011</c:v>
                </c:pt>
              </c:strCache>
            </c:strRef>
          </c:tx>
          <c:spPr>
            <a:solidFill>
              <a:srgbClr val="FFC000"/>
            </a:solidFill>
            <a:ln w="12526">
              <a:solidFill>
                <a:srgbClr val="000000"/>
              </a:solidFill>
              <a:prstDash val="solid"/>
            </a:ln>
          </c:spPr>
          <c:dLbls>
            <c:dLbl>
              <c:idx val="0"/>
              <c:layout>
                <c:manualLayout>
                  <c:x val="0.00053757169242735"/>
                  <c:y val="0.137962195515034"/>
                </c:manualLayout>
              </c:layout>
              <c:tx>
                <c:rich>
                  <a:bodyPr/>
                  <a:lstStyle/>
                  <a:p>
                    <a:r>
                      <a:rPr lang="en-US" sz="1400" dirty="0" smtClean="0">
                        <a:solidFill>
                          <a:schemeClr val="bg1"/>
                        </a:solidFill>
                      </a:rPr>
                      <a:t>47.2</a:t>
                    </a:r>
                  </a:p>
                  <a:p>
                    <a:endParaRPr lang="en-US" sz="1400" dirty="0">
                      <a:solidFill>
                        <a:schemeClr val="bg1"/>
                      </a:solidFill>
                    </a:endParaRPr>
                  </a:p>
                </c:rich>
              </c:tx>
              <c:showVal val="1"/>
            </c:dLbl>
            <c:dLbl>
              <c:idx val="1"/>
              <c:layout>
                <c:manualLayout>
                  <c:x val="0.00288697325555639"/>
                  <c:y val="0.0871682845864363"/>
                </c:manualLayout>
              </c:layout>
              <c:showVal val="1"/>
            </c:dLbl>
            <c:dLbl>
              <c:idx val="2"/>
              <c:layout>
                <c:manualLayout>
                  <c:x val="0.00292687372411782"/>
                  <c:y val="0.0864318276004973"/>
                </c:manualLayout>
              </c:layout>
              <c:showVal val="1"/>
            </c:dLbl>
            <c:dLbl>
              <c:idx val="3"/>
              <c:layout>
                <c:manualLayout>
                  <c:x val="0.0025782541071255"/>
                  <c:y val="0.0839998618593732"/>
                </c:manualLayout>
              </c:layout>
              <c:showVal val="1"/>
            </c:dLbl>
            <c:numFmt formatCode="General" sourceLinked="0"/>
            <c:spPr>
              <a:noFill/>
              <a:ln w="25052">
                <a:noFill/>
              </a:ln>
            </c:spPr>
            <c:txPr>
              <a:bodyPr/>
              <a:lstStyle/>
              <a:p>
                <a:pPr>
                  <a:defRPr sz="1400" b="1" i="0" u="none" strike="noStrike" baseline="0">
                    <a:solidFill>
                      <a:schemeClr val="bg1"/>
                    </a:solidFill>
                    <a:latin typeface="Arial"/>
                    <a:ea typeface="Arial"/>
                    <a:cs typeface="Arial"/>
                  </a:defRPr>
                </a:pPr>
                <a:endParaRPr lang="en-US"/>
              </a:p>
            </c:txPr>
            <c:showVal val="1"/>
          </c:dLbls>
          <c:cat>
            <c:strRef>
              <c:f>Sheet1!$B$1:$E$1</c:f>
              <c:strCache>
                <c:ptCount val="4"/>
                <c:pt idx="0">
                  <c:v>Math</c:v>
                </c:pt>
                <c:pt idx="1">
                  <c:v>Science</c:v>
                </c:pt>
                <c:pt idx="2">
                  <c:v>Reading</c:v>
                </c:pt>
                <c:pt idx="3">
                  <c:v>Writing</c:v>
                </c:pt>
              </c:strCache>
            </c:strRef>
          </c:cat>
          <c:val>
            <c:numRef>
              <c:f>Sheet1!$B$2:$E$2</c:f>
              <c:numCache>
                <c:formatCode>General</c:formatCode>
                <c:ptCount val="4"/>
                <c:pt idx="0">
                  <c:v>47.2</c:v>
                </c:pt>
                <c:pt idx="1">
                  <c:v>60.6</c:v>
                </c:pt>
                <c:pt idx="2">
                  <c:v>48.5</c:v>
                </c:pt>
                <c:pt idx="3">
                  <c:v>70.3</c:v>
                </c:pt>
              </c:numCache>
            </c:numRef>
          </c:val>
        </c:ser>
        <c:ser>
          <c:idx val="1"/>
          <c:order val="1"/>
          <c:tx>
            <c:strRef>
              <c:f>Sheet1!$A$3</c:f>
              <c:strCache>
                <c:ptCount val="1"/>
                <c:pt idx="0">
                  <c:v>WA 2010</c:v>
                </c:pt>
              </c:strCache>
            </c:strRef>
          </c:tx>
          <c:spPr>
            <a:blipFill>
              <a:blip xmlns:r="http://schemas.openxmlformats.org/officeDocument/2006/relationships" r:embed="rId1"/>
              <a:tile tx="0" ty="0" sx="100000" sy="100000" flip="none" algn="tl"/>
            </a:blipFill>
            <a:ln w="12526">
              <a:solidFill>
                <a:srgbClr val="000000"/>
              </a:solidFill>
              <a:prstDash val="solid"/>
            </a:ln>
          </c:spPr>
          <c:dLbls>
            <c:dLbl>
              <c:idx val="0"/>
              <c:layout>
                <c:manualLayout>
                  <c:x val="-0.00182815689705454"/>
                  <c:y val="0.0880828383294198"/>
                </c:manualLayout>
              </c:layout>
              <c:showVal val="1"/>
            </c:dLbl>
            <c:dLbl>
              <c:idx val="1"/>
              <c:layout>
                <c:manualLayout>
                  <c:x val="0.00092045785943424"/>
                  <c:y val="0.0880480729382515"/>
                </c:manualLayout>
              </c:layout>
              <c:showVal val="1"/>
            </c:dLbl>
            <c:dLbl>
              <c:idx val="2"/>
              <c:layout>
                <c:manualLayout>
                  <c:x val="0.00172645086030914"/>
                  <c:y val="0.082396739881199"/>
                </c:manualLayout>
              </c:layout>
              <c:showVal val="1"/>
            </c:dLbl>
            <c:dLbl>
              <c:idx val="3"/>
              <c:layout>
                <c:manualLayout>
                  <c:x val="0.00253256537377272"/>
                  <c:y val="0.0714700465073445"/>
                </c:manualLayout>
              </c:layout>
              <c:showVal val="1"/>
            </c:dLbl>
            <c:spPr>
              <a:noFill/>
              <a:ln w="25052">
                <a:noFill/>
              </a:ln>
            </c:spPr>
            <c:txPr>
              <a:bodyPr/>
              <a:lstStyle/>
              <a:p>
                <a:pPr>
                  <a:defRPr sz="1400" b="1" i="0" u="none" strike="noStrike" baseline="0">
                    <a:solidFill>
                      <a:srgbClr val="000000"/>
                    </a:solidFill>
                    <a:latin typeface="Arial"/>
                    <a:ea typeface="Arial"/>
                    <a:cs typeface="Arial"/>
                  </a:defRPr>
                </a:pPr>
                <a:endParaRPr lang="en-US"/>
              </a:p>
            </c:txPr>
            <c:showVal val="1"/>
          </c:dLbls>
          <c:cat>
            <c:strRef>
              <c:f>Sheet1!$B$1:$E$1</c:f>
              <c:strCache>
                <c:ptCount val="4"/>
                <c:pt idx="0">
                  <c:v>Math</c:v>
                </c:pt>
                <c:pt idx="1">
                  <c:v>Science</c:v>
                </c:pt>
                <c:pt idx="2">
                  <c:v>Reading</c:v>
                </c:pt>
                <c:pt idx="3">
                  <c:v>Writing</c:v>
                </c:pt>
              </c:strCache>
            </c:strRef>
          </c:cat>
          <c:val>
            <c:numRef>
              <c:f>Sheet1!$B$3:$E$3</c:f>
              <c:numCache>
                <c:formatCode>General</c:formatCode>
                <c:ptCount val="4"/>
                <c:pt idx="0">
                  <c:v>61.9</c:v>
                </c:pt>
                <c:pt idx="1">
                  <c:v>60.1</c:v>
                </c:pt>
                <c:pt idx="2">
                  <c:v>46.8</c:v>
                </c:pt>
                <c:pt idx="3">
                  <c:v>71.9</c:v>
                </c:pt>
              </c:numCache>
            </c:numRef>
          </c:val>
        </c:ser>
        <c:dLbls/>
        <c:gapDepth val="0"/>
        <c:shape val="box"/>
        <c:axId val="554567240"/>
        <c:axId val="554570824"/>
        <c:axId val="0"/>
      </c:bar3DChart>
      <c:catAx>
        <c:axId val="554567240"/>
        <c:scaling>
          <c:orientation val="minMax"/>
        </c:scaling>
        <c:axPos val="b"/>
        <c:numFmt formatCode="General" sourceLinked="1"/>
        <c:tickLblPos val="low"/>
        <c:spPr>
          <a:ln w="3132">
            <a:solidFill>
              <a:srgbClr val="000000"/>
            </a:solidFill>
            <a:prstDash val="solid"/>
          </a:ln>
        </c:spPr>
        <c:txPr>
          <a:bodyPr rot="0" vert="horz"/>
          <a:lstStyle/>
          <a:p>
            <a:pPr>
              <a:defRPr sz="1553" b="1" i="0" u="none" strike="noStrike" baseline="0">
                <a:solidFill>
                  <a:srgbClr val="000000"/>
                </a:solidFill>
                <a:latin typeface="Arial"/>
                <a:ea typeface="Arial"/>
                <a:cs typeface="Arial"/>
              </a:defRPr>
            </a:pPr>
            <a:endParaRPr lang="en-US"/>
          </a:p>
        </c:txPr>
        <c:crossAx val="554570824"/>
        <c:crosses val="autoZero"/>
        <c:auto val="1"/>
        <c:lblAlgn val="ctr"/>
        <c:lblOffset val="100"/>
        <c:tickLblSkip val="1"/>
        <c:tickMarkSkip val="1"/>
      </c:catAx>
      <c:valAx>
        <c:axId val="554570824"/>
        <c:scaling>
          <c:orientation val="minMax"/>
          <c:max val="100.0"/>
        </c:scaling>
        <c:axPos val="l"/>
        <c:majorGridlines>
          <c:spPr>
            <a:ln w="3132">
              <a:solidFill>
                <a:srgbClr val="000000"/>
              </a:solidFill>
              <a:prstDash val="solid"/>
            </a:ln>
          </c:spPr>
        </c:majorGridlines>
        <c:numFmt formatCode="@" sourceLinked="0"/>
        <c:tickLblPos val="nextTo"/>
        <c:spPr>
          <a:ln w="3132">
            <a:solidFill>
              <a:srgbClr val="000000"/>
            </a:solidFill>
            <a:prstDash val="solid"/>
          </a:ln>
        </c:spPr>
        <c:txPr>
          <a:bodyPr rot="0" vert="horz"/>
          <a:lstStyle/>
          <a:p>
            <a:pPr>
              <a:defRPr sz="1553" b="1" i="0" u="none" strike="noStrike" baseline="0">
                <a:solidFill>
                  <a:srgbClr val="000000"/>
                </a:solidFill>
                <a:latin typeface="Arial"/>
                <a:ea typeface="Arial"/>
                <a:cs typeface="Arial"/>
              </a:defRPr>
            </a:pPr>
            <a:endParaRPr lang="en-US"/>
          </a:p>
        </c:txPr>
        <c:crossAx val="554567240"/>
        <c:crosses val="autoZero"/>
        <c:crossBetween val="between"/>
      </c:valAx>
      <c:spPr>
        <a:noFill/>
        <a:ln w="25052">
          <a:noFill/>
        </a:ln>
      </c:spPr>
    </c:plotArea>
    <c:legend>
      <c:legendPos val="r"/>
      <c:legendEntry>
        <c:idx val="0"/>
        <c:txPr>
          <a:bodyPr/>
          <a:lstStyle/>
          <a:p>
            <a:pPr>
              <a:defRPr sz="1600" b="1" i="0" u="none" strike="noStrike" baseline="0">
                <a:solidFill>
                  <a:srgbClr val="000000"/>
                </a:solidFill>
                <a:latin typeface="Arial"/>
                <a:ea typeface="Arial"/>
                <a:cs typeface="Arial"/>
              </a:defRPr>
            </a:pPr>
            <a:endParaRPr lang="en-US"/>
          </a:p>
        </c:txPr>
      </c:legendEntry>
      <c:legendEntry>
        <c:idx val="1"/>
        <c:txPr>
          <a:bodyPr/>
          <a:lstStyle/>
          <a:p>
            <a:pPr>
              <a:defRPr sz="1600" b="1" i="0" u="none" strike="noStrike" baseline="0">
                <a:solidFill>
                  <a:srgbClr val="000000"/>
                </a:solidFill>
                <a:latin typeface="Arial"/>
                <a:ea typeface="Arial"/>
                <a:cs typeface="Arial"/>
              </a:defRPr>
            </a:pPr>
            <a:endParaRPr lang="en-US"/>
          </a:p>
        </c:txPr>
      </c:legendEntry>
      <c:layout>
        <c:manualLayout>
          <c:xMode val="edge"/>
          <c:yMode val="edge"/>
          <c:x val="0.646515869544085"/>
          <c:y val="0.087985218952894"/>
          <c:w val="0.200328570039856"/>
          <c:h val="0.131578947368421"/>
        </c:manualLayout>
      </c:layout>
      <c:spPr>
        <a:noFill/>
        <a:ln w="3132">
          <a:solidFill>
            <a:srgbClr val="000000"/>
          </a:solidFill>
          <a:prstDash val="solid"/>
        </a:ln>
      </c:spPr>
      <c:txPr>
        <a:bodyPr/>
        <a:lstStyle/>
        <a:p>
          <a:pPr>
            <a:defRPr sz="1267" b="1" i="0" u="none" strike="noStrike" baseline="0">
              <a:solidFill>
                <a:srgbClr val="000000"/>
              </a:solidFill>
              <a:latin typeface="Arial"/>
              <a:ea typeface="Arial"/>
              <a:cs typeface="Arial"/>
            </a:defRPr>
          </a:pPr>
          <a:endParaRPr lang="en-US"/>
        </a:p>
      </c:txPr>
    </c:legend>
    <c:plotVisOnly val="1"/>
    <c:dispBlanksAs val="gap"/>
  </c:chart>
  <c:spPr>
    <a:noFill/>
    <a:ln>
      <a:noFill/>
    </a:ln>
  </c:spPr>
  <c:txPr>
    <a:bodyPr/>
    <a:lstStyle/>
    <a:p>
      <a:pPr>
        <a:defRPr sz="1800" b="1" i="0" u="none" strike="noStrike" baseline="0">
          <a:solidFill>
            <a:srgbClr val="000000"/>
          </a:solidFill>
          <a:latin typeface="Arial"/>
          <a:ea typeface="Arial"/>
          <a:cs typeface="Arial"/>
        </a:defRPr>
      </a:pPr>
      <a:endParaRPr lang="en-US"/>
    </a:p>
  </c:txPr>
  <c:externalData r:id="rId2"/>
</c:chartSpace>
</file>

<file path=ppt/charts/chart10.xml><?xml version="1.0" encoding="utf-8"?>
<c:chartSpace xmlns:c="http://schemas.openxmlformats.org/drawingml/2006/chart" xmlns:a="http://schemas.openxmlformats.org/drawingml/2006/main" xmlns:r="http://schemas.openxmlformats.org/officeDocument/2006/relationships">
  <c:lang val="en-US"/>
  <c:style val="2"/>
  <c:chart>
    <c:plotArea>
      <c:layout>
        <c:manualLayout>
          <c:layoutTarget val="inner"/>
          <c:xMode val="edge"/>
          <c:yMode val="edge"/>
          <c:x val="0.0795010693107806"/>
          <c:y val="0.0616666666666667"/>
          <c:w val="0.676410882667445"/>
          <c:h val="0.810494869959437"/>
        </c:manualLayout>
      </c:layout>
      <c:barChart>
        <c:barDir val="col"/>
        <c:grouping val="clustered"/>
        <c:ser>
          <c:idx val="0"/>
          <c:order val="0"/>
          <c:tx>
            <c:strRef>
              <c:f>Sheet1!$B$1</c:f>
              <c:strCache>
                <c:ptCount val="1"/>
                <c:pt idx="0">
                  <c:v>WA 2011</c:v>
                </c:pt>
              </c:strCache>
            </c:strRef>
          </c:tx>
          <c:spPr>
            <a:solidFill>
              <a:srgbClr val="FFCC66"/>
            </a:solidFill>
          </c:spPr>
          <c:dLbls>
            <c:dLbl>
              <c:idx val="0"/>
              <c:layout>
                <c:manualLayout>
                  <c:x val="0.0015432098765432"/>
                  <c:y val="0.103030303030303"/>
                </c:manualLayout>
              </c:layout>
              <c:showVal val="1"/>
            </c:dLbl>
            <c:dLbl>
              <c:idx val="1"/>
              <c:layout>
                <c:manualLayout>
                  <c:x val="-0.00186606882473024"/>
                  <c:y val="0.118181818181818"/>
                </c:manualLayout>
              </c:layout>
              <c:showVal val="1"/>
            </c:dLbl>
            <c:dLbl>
              <c:idx val="2"/>
              <c:layout>
                <c:manualLayout>
                  <c:x val="-0.00154320987654327"/>
                  <c:y val="0.103030303030303"/>
                </c:manualLayout>
              </c:layout>
              <c:showVal val="1"/>
            </c:dLbl>
            <c:dLbl>
              <c:idx val="3"/>
              <c:layout>
                <c:manualLayout>
                  <c:x val="-0.00462962962962963"/>
                  <c:y val="0.103030303030303"/>
                </c:manualLayout>
              </c:layout>
              <c:showVal val="1"/>
            </c:dLbl>
            <c:txPr>
              <a:bodyPr rot="-5400000" vert="horz"/>
              <a:lstStyle/>
              <a:p>
                <a:pPr>
                  <a:defRPr sz="1400" b="1"/>
                </a:pPr>
                <a:endParaRPr lang="en-US"/>
              </a:p>
            </c:txPr>
            <c:showVal val="1"/>
          </c:dLbls>
          <c:cat>
            <c:strRef>
              <c:f>Sheet1!$A$2:$A$5</c:f>
              <c:strCache>
                <c:ptCount val="4"/>
                <c:pt idx="0">
                  <c:v>Math</c:v>
                </c:pt>
                <c:pt idx="1">
                  <c:v>Science</c:v>
                </c:pt>
                <c:pt idx="2">
                  <c:v>Reading</c:v>
                </c:pt>
                <c:pt idx="3">
                  <c:v>Writing</c:v>
                </c:pt>
              </c:strCache>
            </c:strRef>
          </c:cat>
          <c:val>
            <c:numRef>
              <c:f>Sheet1!$B$2:$B$5</c:f>
              <c:numCache>
                <c:formatCode>General</c:formatCode>
                <c:ptCount val="4"/>
                <c:pt idx="0">
                  <c:v>90.0</c:v>
                </c:pt>
                <c:pt idx="1">
                  <c:v>92.0</c:v>
                </c:pt>
                <c:pt idx="2">
                  <c:v>88.9</c:v>
                </c:pt>
                <c:pt idx="3">
                  <c:v>94.5</c:v>
                </c:pt>
              </c:numCache>
            </c:numRef>
          </c:val>
        </c:ser>
        <c:ser>
          <c:idx val="1"/>
          <c:order val="1"/>
          <c:tx>
            <c:strRef>
              <c:f>Sheet1!$C$1</c:f>
              <c:strCache>
                <c:ptCount val="1"/>
                <c:pt idx="0">
                  <c:v>Eastford 2011</c:v>
                </c:pt>
              </c:strCache>
            </c:strRef>
          </c:tx>
          <c:spPr>
            <a:solidFill>
              <a:srgbClr val="6699FF"/>
            </a:solidFill>
          </c:spPr>
          <c:dLbls>
            <c:dLbl>
              <c:idx val="0"/>
              <c:layout>
                <c:manualLayout>
                  <c:x val="-0.00290743170992515"/>
                  <c:y val="0.121212121212121"/>
                </c:manualLayout>
              </c:layout>
              <c:showVal val="1"/>
            </c:dLbl>
            <c:dLbl>
              <c:idx val="1"/>
              <c:layout>
                <c:manualLayout>
                  <c:x val="-0.00308641975308642"/>
                  <c:y val="0.106060606060606"/>
                </c:manualLayout>
              </c:layout>
              <c:showVal val="1"/>
            </c:dLbl>
            <c:dLbl>
              <c:idx val="2"/>
              <c:layout>
                <c:manualLayout>
                  <c:x val="-0.00462962962962963"/>
                  <c:y val="0.106060606060606"/>
                </c:manualLayout>
              </c:layout>
              <c:showVal val="1"/>
            </c:dLbl>
            <c:dLbl>
              <c:idx val="3"/>
              <c:layout>
                <c:manualLayout>
                  <c:x val="-0.00154320987654321"/>
                  <c:y val="0.139393939393939"/>
                </c:manualLayout>
              </c:layout>
              <c:showVal val="1"/>
            </c:dLbl>
            <c:txPr>
              <a:bodyPr rot="-5400000" vert="horz"/>
              <a:lstStyle/>
              <a:p>
                <a:pPr>
                  <a:defRPr sz="1400" b="1"/>
                </a:pPr>
                <a:endParaRPr lang="en-US"/>
              </a:p>
            </c:txPr>
            <c:showVal val="1"/>
          </c:dLbls>
          <c:cat>
            <c:strRef>
              <c:f>Sheet1!$A$2:$A$5</c:f>
              <c:strCache>
                <c:ptCount val="4"/>
                <c:pt idx="0">
                  <c:v>Math</c:v>
                </c:pt>
                <c:pt idx="1">
                  <c:v>Science</c:v>
                </c:pt>
                <c:pt idx="2">
                  <c:v>Reading</c:v>
                </c:pt>
                <c:pt idx="3">
                  <c:v>Writing</c:v>
                </c:pt>
              </c:strCache>
            </c:strRef>
          </c:cat>
          <c:val>
            <c:numRef>
              <c:f>Sheet1!$C$2:$C$5</c:f>
              <c:numCache>
                <c:formatCode>General</c:formatCode>
                <c:ptCount val="4"/>
                <c:pt idx="0">
                  <c:v>94.1</c:v>
                </c:pt>
                <c:pt idx="1">
                  <c:v>94.1</c:v>
                </c:pt>
                <c:pt idx="2">
                  <c:v>94.2</c:v>
                </c:pt>
                <c:pt idx="3">
                  <c:v>93.8</c:v>
                </c:pt>
              </c:numCache>
            </c:numRef>
          </c:val>
        </c:ser>
        <c:ser>
          <c:idx val="2"/>
          <c:order val="2"/>
          <c:tx>
            <c:strRef>
              <c:f>Sheet1!$D$1</c:f>
              <c:strCache>
                <c:ptCount val="1"/>
                <c:pt idx="0">
                  <c:v>DRG 2011</c:v>
                </c:pt>
              </c:strCache>
            </c:strRef>
          </c:tx>
          <c:spPr>
            <a:solidFill>
              <a:srgbClr val="CC0000"/>
            </a:solidFill>
          </c:spPr>
          <c:dLbls>
            <c:dLbl>
              <c:idx val="0"/>
              <c:layout>
                <c:manualLayout>
                  <c:x val="0.00405511811023622"/>
                  <c:y val="0.115151515151515"/>
                </c:manualLayout>
              </c:layout>
              <c:spPr/>
              <c:txPr>
                <a:bodyPr rot="-5400000" vert="horz"/>
                <a:lstStyle/>
                <a:p>
                  <a:pPr>
                    <a:defRPr sz="1400" b="1">
                      <a:solidFill>
                        <a:schemeClr val="bg1"/>
                      </a:solidFill>
                    </a:defRPr>
                  </a:pPr>
                  <a:endParaRPr lang="en-US"/>
                </a:p>
              </c:txPr>
              <c:showVal val="1"/>
            </c:dLbl>
            <c:dLbl>
              <c:idx val="1"/>
              <c:layout>
                <c:manualLayout>
                  <c:x val="0.00208138913191407"/>
                  <c:y val="0.120452636602243"/>
                </c:manualLayout>
              </c:layout>
              <c:spPr/>
              <c:txPr>
                <a:bodyPr rot="-5400000" vert="horz"/>
                <a:lstStyle/>
                <a:p>
                  <a:pPr>
                    <a:defRPr sz="1400" b="1">
                      <a:solidFill>
                        <a:schemeClr val="bg1"/>
                      </a:solidFill>
                    </a:defRPr>
                  </a:pPr>
                  <a:endParaRPr lang="en-US"/>
                </a:p>
              </c:txPr>
              <c:showVal val="1"/>
            </c:dLbl>
            <c:dLbl>
              <c:idx val="2"/>
              <c:layout>
                <c:manualLayout>
                  <c:x val="-0.000682171672985321"/>
                  <c:y val="0.121212121212121"/>
                </c:manualLayout>
              </c:layout>
              <c:spPr/>
              <c:txPr>
                <a:bodyPr rot="-5400000" vert="horz"/>
                <a:lstStyle/>
                <a:p>
                  <a:pPr>
                    <a:defRPr sz="1400" b="1">
                      <a:solidFill>
                        <a:schemeClr val="bg1"/>
                      </a:solidFill>
                    </a:defRPr>
                  </a:pPr>
                  <a:endParaRPr lang="en-US"/>
                </a:p>
              </c:txPr>
              <c:showVal val="1"/>
            </c:dLbl>
            <c:dLbl>
              <c:idx val="3"/>
              <c:layout>
                <c:manualLayout>
                  <c:x val="-0.00279977155633324"/>
                  <c:y val="0.128403960868528"/>
                </c:manualLayout>
              </c:layout>
              <c:spPr/>
              <c:txPr>
                <a:bodyPr rot="-5400000" vert="horz"/>
                <a:lstStyle/>
                <a:p>
                  <a:pPr>
                    <a:defRPr sz="1400" b="1">
                      <a:solidFill>
                        <a:schemeClr val="bg1"/>
                      </a:solidFill>
                    </a:defRPr>
                  </a:pPr>
                  <a:endParaRPr lang="en-US"/>
                </a:p>
              </c:txPr>
              <c:showVal val="1"/>
            </c:dLbl>
            <c:txPr>
              <a:bodyPr rot="-5400000" vert="horz"/>
              <a:lstStyle/>
              <a:p>
                <a:pPr>
                  <a:defRPr sz="1400" b="1"/>
                </a:pPr>
                <a:endParaRPr lang="en-US"/>
              </a:p>
            </c:txPr>
            <c:showVal val="1"/>
          </c:dLbls>
          <c:cat>
            <c:strRef>
              <c:f>Sheet1!$A$2:$A$5</c:f>
              <c:strCache>
                <c:ptCount val="4"/>
                <c:pt idx="0">
                  <c:v>Math</c:v>
                </c:pt>
                <c:pt idx="1">
                  <c:v>Science</c:v>
                </c:pt>
                <c:pt idx="2">
                  <c:v>Reading</c:v>
                </c:pt>
                <c:pt idx="3">
                  <c:v>Writing</c:v>
                </c:pt>
              </c:strCache>
            </c:strRef>
          </c:cat>
          <c:val>
            <c:numRef>
              <c:f>Sheet1!$D$2:$D$5</c:f>
              <c:numCache>
                <c:formatCode>General</c:formatCode>
                <c:ptCount val="4"/>
                <c:pt idx="0">
                  <c:v>87.9</c:v>
                </c:pt>
                <c:pt idx="1">
                  <c:v>90.6</c:v>
                </c:pt>
                <c:pt idx="2">
                  <c:v>88.5</c:v>
                </c:pt>
                <c:pt idx="3">
                  <c:v>92.4</c:v>
                </c:pt>
              </c:numCache>
            </c:numRef>
          </c:val>
        </c:ser>
        <c:ser>
          <c:idx val="3"/>
          <c:order val="3"/>
          <c:tx>
            <c:strRef>
              <c:f>Sheet1!$E$1</c:f>
              <c:strCache>
                <c:ptCount val="1"/>
                <c:pt idx="0">
                  <c:v>State 2011</c:v>
                </c:pt>
              </c:strCache>
            </c:strRef>
          </c:tx>
          <c:spPr>
            <a:solidFill>
              <a:schemeClr val="accent3">
                <a:lumMod val="65000"/>
              </a:schemeClr>
            </a:solidFill>
          </c:spPr>
          <c:dLbls>
            <c:dLbl>
              <c:idx val="0"/>
              <c:layout>
                <c:manualLayout>
                  <c:x val="0.0"/>
                  <c:y val="0.118181818181818"/>
                </c:manualLayout>
              </c:layout>
              <c:showVal val="1"/>
            </c:dLbl>
            <c:dLbl>
              <c:idx val="1"/>
              <c:layout>
                <c:manualLayout>
                  <c:x val="-0.00462962962962963"/>
                  <c:y val="0.136363636363636"/>
                </c:manualLayout>
              </c:layout>
              <c:showVal val="1"/>
            </c:dLbl>
            <c:dLbl>
              <c:idx val="2"/>
              <c:layout>
                <c:manualLayout>
                  <c:x val="0.00154320987654321"/>
                  <c:y val="0.142424242424243"/>
                </c:manualLayout>
              </c:layout>
              <c:showVal val="1"/>
            </c:dLbl>
            <c:dLbl>
              <c:idx val="3"/>
              <c:layout>
                <c:manualLayout>
                  <c:x val="0.0"/>
                  <c:y val="0.13030303030303"/>
                </c:manualLayout>
              </c:layout>
              <c:showVal val="1"/>
            </c:dLbl>
            <c:txPr>
              <a:bodyPr rot="-5400000" vert="horz"/>
              <a:lstStyle/>
              <a:p>
                <a:pPr>
                  <a:defRPr sz="1400" b="1"/>
                </a:pPr>
                <a:endParaRPr lang="en-US"/>
              </a:p>
            </c:txPr>
            <c:showVal val="1"/>
          </c:dLbls>
          <c:cat>
            <c:strRef>
              <c:f>Sheet1!$A$2:$A$5</c:f>
              <c:strCache>
                <c:ptCount val="4"/>
                <c:pt idx="0">
                  <c:v>Math</c:v>
                </c:pt>
                <c:pt idx="1">
                  <c:v>Science</c:v>
                </c:pt>
                <c:pt idx="2">
                  <c:v>Reading</c:v>
                </c:pt>
                <c:pt idx="3">
                  <c:v>Writing</c:v>
                </c:pt>
              </c:strCache>
            </c:strRef>
          </c:cat>
          <c:val>
            <c:numRef>
              <c:f>Sheet1!$E$2:$E$5</c:f>
              <c:numCache>
                <c:formatCode>General</c:formatCode>
                <c:ptCount val="4"/>
                <c:pt idx="0">
                  <c:v>80.3</c:v>
                </c:pt>
                <c:pt idx="1">
                  <c:v>81.7</c:v>
                </c:pt>
                <c:pt idx="2">
                  <c:v>81.9</c:v>
                </c:pt>
                <c:pt idx="3">
                  <c:v>88.6</c:v>
                </c:pt>
              </c:numCache>
            </c:numRef>
          </c:val>
        </c:ser>
        <c:ser>
          <c:idx val="4"/>
          <c:order val="4"/>
          <c:tx>
            <c:strRef>
              <c:f>Sheet1!$F$1</c:f>
              <c:strCache>
                <c:ptCount val="1"/>
                <c:pt idx="0">
                  <c:v>Windham County</c:v>
                </c:pt>
              </c:strCache>
            </c:strRef>
          </c:tx>
          <c:dLbls>
            <c:dLbl>
              <c:idx val="0"/>
              <c:layout>
                <c:manualLayout>
                  <c:x val="0.00308641975308642"/>
                  <c:y val="0.112121212121212"/>
                </c:manualLayout>
              </c:layout>
              <c:showVal val="1"/>
            </c:dLbl>
            <c:dLbl>
              <c:idx val="1"/>
              <c:layout>
                <c:manualLayout>
                  <c:x val="0.00154320987654321"/>
                  <c:y val="0.1"/>
                </c:manualLayout>
              </c:layout>
              <c:showVal val="1"/>
            </c:dLbl>
            <c:dLbl>
              <c:idx val="2"/>
              <c:layout>
                <c:manualLayout>
                  <c:x val="0.0"/>
                  <c:y val="0.109090909090909"/>
                </c:manualLayout>
              </c:layout>
              <c:showVal val="1"/>
            </c:dLbl>
            <c:dLbl>
              <c:idx val="3"/>
              <c:layout>
                <c:manualLayout>
                  <c:x val="-0.00308641975308642"/>
                  <c:y val="0.121212121212121"/>
                </c:manualLayout>
              </c:layout>
              <c:showVal val="1"/>
            </c:dLbl>
            <c:txPr>
              <a:bodyPr rot="-5400000" vert="horz"/>
              <a:lstStyle/>
              <a:p>
                <a:pPr>
                  <a:defRPr sz="1400" b="1"/>
                </a:pPr>
                <a:endParaRPr lang="en-US"/>
              </a:p>
            </c:txPr>
            <c:showVal val="1"/>
          </c:dLbls>
          <c:cat>
            <c:strRef>
              <c:f>Sheet1!$A$2:$A$5</c:f>
              <c:strCache>
                <c:ptCount val="4"/>
                <c:pt idx="0">
                  <c:v>Math</c:v>
                </c:pt>
                <c:pt idx="1">
                  <c:v>Science</c:v>
                </c:pt>
                <c:pt idx="2">
                  <c:v>Reading</c:v>
                </c:pt>
                <c:pt idx="3">
                  <c:v>Writing</c:v>
                </c:pt>
              </c:strCache>
            </c:strRef>
          </c:cat>
          <c:val>
            <c:numRef>
              <c:f>Sheet1!$F$2:$F$5</c:f>
              <c:numCache>
                <c:formatCode>General</c:formatCode>
                <c:ptCount val="4"/>
                <c:pt idx="0">
                  <c:v>70.2</c:v>
                </c:pt>
                <c:pt idx="1">
                  <c:v>77.8</c:v>
                </c:pt>
                <c:pt idx="2">
                  <c:v>74.6</c:v>
                </c:pt>
                <c:pt idx="3">
                  <c:v>82.8</c:v>
                </c:pt>
              </c:numCache>
            </c:numRef>
          </c:val>
        </c:ser>
        <c:dLbls/>
        <c:axId val="572080632"/>
        <c:axId val="572068888"/>
      </c:barChart>
      <c:catAx>
        <c:axId val="572080632"/>
        <c:scaling>
          <c:orientation val="minMax"/>
        </c:scaling>
        <c:axPos val="b"/>
        <c:numFmt formatCode="General" sourceLinked="1"/>
        <c:tickLblPos val="nextTo"/>
        <c:crossAx val="572068888"/>
        <c:crosses val="autoZero"/>
        <c:auto val="1"/>
        <c:lblAlgn val="ctr"/>
        <c:lblOffset val="100"/>
      </c:catAx>
      <c:valAx>
        <c:axId val="572068888"/>
        <c:scaling>
          <c:orientation val="minMax"/>
          <c:max val="100.0"/>
        </c:scaling>
        <c:axPos val="l"/>
        <c:majorGridlines/>
        <c:numFmt formatCode="General" sourceLinked="1"/>
        <c:tickLblPos val="nextTo"/>
        <c:crossAx val="572080632"/>
        <c:crosses val="autoZero"/>
        <c:crossBetween val="between"/>
      </c:valAx>
    </c:plotArea>
    <c:legend>
      <c:legendPos val="r"/>
      <c:layout>
        <c:manualLayout>
          <c:xMode val="edge"/>
          <c:yMode val="edge"/>
          <c:x val="0.765300775702665"/>
          <c:y val="0.200552135528513"/>
          <c:w val="0.234699256342957"/>
          <c:h val="0.39255905511811"/>
        </c:manualLayout>
      </c:layout>
      <c:spPr>
        <a:solidFill>
          <a:schemeClr val="accent3">
            <a:lumMod val="85000"/>
          </a:schemeClr>
        </a:solidFill>
      </c:spPr>
    </c:legend>
    <c:plotVisOnly val="1"/>
    <c:dispBlanksAs val="gap"/>
  </c:chart>
  <c:txPr>
    <a:bodyPr/>
    <a:lstStyle/>
    <a:p>
      <a:pPr>
        <a:defRPr sz="1800"/>
      </a:pPr>
      <a:endParaRPr lang="en-US"/>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lang val="en-US"/>
  <c:style val="2"/>
  <c:chart>
    <c:view3D>
      <c:rAngAx val="1"/>
    </c:view3D>
    <c:plotArea>
      <c:layout/>
      <c:bar3DChart>
        <c:barDir val="col"/>
        <c:grouping val="clustered"/>
        <c:ser>
          <c:idx val="0"/>
          <c:order val="0"/>
          <c:tx>
            <c:strRef>
              <c:f>Sheet1!$B$1</c:f>
              <c:strCache>
                <c:ptCount val="1"/>
                <c:pt idx="0">
                  <c:v>2012</c:v>
                </c:pt>
              </c:strCache>
            </c:strRef>
          </c:tx>
          <c:dLbls>
            <c:showVal val="1"/>
          </c:dLbls>
          <c:cat>
            <c:strRef>
              <c:f>Sheet1!$A$2:$A$4</c:f>
              <c:strCache>
                <c:ptCount val="3"/>
                <c:pt idx="0">
                  <c:v>Critical Reading</c:v>
                </c:pt>
                <c:pt idx="1">
                  <c:v>Math</c:v>
                </c:pt>
                <c:pt idx="2">
                  <c:v>Writing</c:v>
                </c:pt>
              </c:strCache>
            </c:strRef>
          </c:cat>
          <c:val>
            <c:numRef>
              <c:f>Sheet1!$B$2:$B$4</c:f>
              <c:numCache>
                <c:formatCode>General</c:formatCode>
                <c:ptCount val="3"/>
                <c:pt idx="0">
                  <c:v>526.0</c:v>
                </c:pt>
                <c:pt idx="1">
                  <c:v>517.0</c:v>
                </c:pt>
                <c:pt idx="2">
                  <c:v>524.0</c:v>
                </c:pt>
              </c:numCache>
            </c:numRef>
          </c:val>
        </c:ser>
        <c:ser>
          <c:idx val="1"/>
          <c:order val="1"/>
          <c:tx>
            <c:strRef>
              <c:f>Sheet1!$C$1</c:f>
              <c:strCache>
                <c:ptCount val="1"/>
                <c:pt idx="0">
                  <c:v>2011</c:v>
                </c:pt>
              </c:strCache>
            </c:strRef>
          </c:tx>
          <c:spPr>
            <a:solidFill>
              <a:srgbClr val="FF9966"/>
            </a:solidFill>
          </c:spPr>
          <c:dLbls>
            <c:showVal val="1"/>
          </c:dLbls>
          <c:cat>
            <c:strRef>
              <c:f>Sheet1!$A$2:$A$4</c:f>
              <c:strCache>
                <c:ptCount val="3"/>
                <c:pt idx="0">
                  <c:v>Critical Reading</c:v>
                </c:pt>
                <c:pt idx="1">
                  <c:v>Math</c:v>
                </c:pt>
                <c:pt idx="2">
                  <c:v>Writing</c:v>
                </c:pt>
              </c:strCache>
            </c:strRef>
          </c:cat>
          <c:val>
            <c:numRef>
              <c:f>Sheet1!$C$2:$C$4</c:f>
              <c:numCache>
                <c:formatCode>General</c:formatCode>
                <c:ptCount val="3"/>
                <c:pt idx="0">
                  <c:v>524.0</c:v>
                </c:pt>
                <c:pt idx="1">
                  <c:v>504.0</c:v>
                </c:pt>
                <c:pt idx="2">
                  <c:v>522.0</c:v>
                </c:pt>
              </c:numCache>
            </c:numRef>
          </c:val>
        </c:ser>
        <c:dLbls/>
        <c:shape val="cone"/>
        <c:axId val="551491256"/>
        <c:axId val="577784952"/>
        <c:axId val="0"/>
      </c:bar3DChart>
      <c:catAx>
        <c:axId val="551491256"/>
        <c:scaling>
          <c:orientation val="minMax"/>
        </c:scaling>
        <c:axPos val="b"/>
        <c:tickLblPos val="nextTo"/>
        <c:crossAx val="577784952"/>
        <c:crosses val="autoZero"/>
        <c:auto val="1"/>
        <c:lblAlgn val="ctr"/>
        <c:lblOffset val="100"/>
      </c:catAx>
      <c:valAx>
        <c:axId val="577784952"/>
        <c:scaling>
          <c:orientation val="minMax"/>
        </c:scaling>
        <c:axPos val="l"/>
        <c:majorGridlines/>
        <c:numFmt formatCode="General" sourceLinked="1"/>
        <c:tickLblPos val="nextTo"/>
        <c:crossAx val="551491256"/>
        <c:crosses val="autoZero"/>
        <c:crossBetween val="between"/>
      </c:valAx>
    </c:plotArea>
    <c:legend>
      <c:legendPos val="r"/>
      <c:layout/>
    </c:legend>
    <c:plotVisOnly val="1"/>
    <c:dispBlanksAs val="gap"/>
  </c:chart>
  <c:txPr>
    <a:bodyPr/>
    <a:lstStyle/>
    <a:p>
      <a:pPr>
        <a:defRPr sz="1800"/>
      </a:pPr>
      <a:endParaRPr lang="en-US"/>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lang val="en-US"/>
  <c:style val="2"/>
  <c:chart>
    <c:view3D>
      <c:rAngAx val="1"/>
    </c:view3D>
    <c:plotArea>
      <c:layout>
        <c:manualLayout>
          <c:layoutTarget val="inner"/>
          <c:xMode val="edge"/>
          <c:yMode val="edge"/>
          <c:x val="0.0949512058000592"/>
          <c:y val="0.0557544757033248"/>
          <c:w val="0.727304437412613"/>
          <c:h val="0.716157909928778"/>
        </c:manualLayout>
      </c:layout>
      <c:bar3DChart>
        <c:barDir val="col"/>
        <c:grouping val="clustered"/>
        <c:ser>
          <c:idx val="0"/>
          <c:order val="0"/>
          <c:tx>
            <c:strRef>
              <c:f>Sheet1!$A$2</c:f>
              <c:strCache>
                <c:ptCount val="1"/>
                <c:pt idx="0">
                  <c:v>WA </c:v>
                </c:pt>
              </c:strCache>
            </c:strRef>
          </c:tx>
          <c:spPr>
            <a:solidFill>
              <a:srgbClr val="0070C0"/>
            </a:solidFill>
          </c:spPr>
          <c:dLbls>
            <c:txPr>
              <a:bodyPr/>
              <a:lstStyle/>
              <a:p>
                <a:pPr>
                  <a:defRPr sz="1200" b="1"/>
                </a:pPr>
                <a:endParaRPr lang="en-US"/>
              </a:p>
            </c:txPr>
            <c:showVal val="1"/>
          </c:dLbls>
          <c:cat>
            <c:strRef>
              <c:f>Sheet1!$B$1:$D$1</c:f>
              <c:strCache>
                <c:ptCount val="3"/>
                <c:pt idx="0">
                  <c:v>Critical Reading</c:v>
                </c:pt>
                <c:pt idx="1">
                  <c:v>Math</c:v>
                </c:pt>
                <c:pt idx="2">
                  <c:v>Writing</c:v>
                </c:pt>
              </c:strCache>
            </c:strRef>
          </c:cat>
          <c:val>
            <c:numRef>
              <c:f>Sheet1!$B$2:$D$2</c:f>
              <c:numCache>
                <c:formatCode>General</c:formatCode>
                <c:ptCount val="3"/>
                <c:pt idx="0">
                  <c:v>524.0</c:v>
                </c:pt>
                <c:pt idx="1">
                  <c:v>504.0</c:v>
                </c:pt>
                <c:pt idx="2">
                  <c:v>522.0</c:v>
                </c:pt>
              </c:numCache>
            </c:numRef>
          </c:val>
        </c:ser>
        <c:ser>
          <c:idx val="1"/>
          <c:order val="1"/>
          <c:tx>
            <c:strRef>
              <c:f>Sheet1!$A$3</c:f>
              <c:strCache>
                <c:ptCount val="1"/>
                <c:pt idx="0">
                  <c:v>Eastford</c:v>
                </c:pt>
              </c:strCache>
            </c:strRef>
          </c:tx>
          <c:spPr>
            <a:solidFill>
              <a:srgbClr val="C00000"/>
            </a:solidFill>
          </c:spPr>
          <c:dLbls>
            <c:dLbl>
              <c:idx val="0"/>
              <c:layout>
                <c:manualLayout>
                  <c:x val="0.0124610591900312"/>
                  <c:y val="-0.00341005967604433"/>
                </c:manualLayout>
              </c:layout>
              <c:showVal val="1"/>
            </c:dLbl>
            <c:dLbl>
              <c:idx val="1"/>
              <c:layout>
                <c:manualLayout>
                  <c:x val="0.00934579439252343"/>
                  <c:y val="-0.0102304475367689"/>
                </c:manualLayout>
              </c:layout>
              <c:showVal val="1"/>
            </c:dLbl>
            <c:dLbl>
              <c:idx val="2"/>
              <c:layout>
                <c:manualLayout>
                  <c:x val="0.0155763239875389"/>
                  <c:y val="-0.00341005967604433"/>
                </c:manualLayout>
              </c:layout>
              <c:showVal val="1"/>
            </c:dLbl>
            <c:txPr>
              <a:bodyPr/>
              <a:lstStyle/>
              <a:p>
                <a:pPr>
                  <a:defRPr sz="1200" b="1"/>
                </a:pPr>
                <a:endParaRPr lang="en-US"/>
              </a:p>
            </c:txPr>
            <c:showVal val="1"/>
          </c:dLbls>
          <c:cat>
            <c:strRef>
              <c:f>Sheet1!$B$1:$D$1</c:f>
              <c:strCache>
                <c:ptCount val="3"/>
                <c:pt idx="0">
                  <c:v>Critical Reading</c:v>
                </c:pt>
                <c:pt idx="1">
                  <c:v>Math</c:v>
                </c:pt>
                <c:pt idx="2">
                  <c:v>Writing</c:v>
                </c:pt>
              </c:strCache>
            </c:strRef>
          </c:cat>
          <c:val>
            <c:numRef>
              <c:f>Sheet1!$B$3:$D$3</c:f>
              <c:numCache>
                <c:formatCode>General</c:formatCode>
                <c:ptCount val="3"/>
                <c:pt idx="0">
                  <c:v>525.0</c:v>
                </c:pt>
                <c:pt idx="1">
                  <c:v>534.0</c:v>
                </c:pt>
                <c:pt idx="2">
                  <c:v>553.0</c:v>
                </c:pt>
              </c:numCache>
            </c:numRef>
          </c:val>
        </c:ser>
        <c:ser>
          <c:idx val="2"/>
          <c:order val="2"/>
          <c:tx>
            <c:strRef>
              <c:f>Sheet1!$A$4</c:f>
              <c:strCache>
                <c:ptCount val="1"/>
                <c:pt idx="0">
                  <c:v>State</c:v>
                </c:pt>
              </c:strCache>
            </c:strRef>
          </c:tx>
          <c:spPr>
            <a:solidFill>
              <a:schemeClr val="accent1">
                <a:lumMod val="75000"/>
              </a:schemeClr>
            </a:solidFill>
          </c:spPr>
          <c:dLbls>
            <c:dLbl>
              <c:idx val="0"/>
              <c:layout>
                <c:manualLayout>
                  <c:x val="0.0109034267912773"/>
                  <c:y val="-0.00682011935208866"/>
                </c:manualLayout>
              </c:layout>
              <c:showVal val="1"/>
            </c:dLbl>
            <c:dLbl>
              <c:idx val="1"/>
              <c:layout>
                <c:manualLayout>
                  <c:x val="0.0155762013393186"/>
                  <c:y val="-0.0170502983802217"/>
                </c:manualLayout>
              </c:layout>
              <c:showVal val="1"/>
            </c:dLbl>
            <c:dLbl>
              <c:idx val="2"/>
              <c:layout>
                <c:manualLayout>
                  <c:x val="0.0155763239875389"/>
                  <c:y val="-0.020460358056266"/>
                </c:manualLayout>
              </c:layout>
              <c:showVal val="1"/>
            </c:dLbl>
            <c:txPr>
              <a:bodyPr/>
              <a:lstStyle/>
              <a:p>
                <a:pPr>
                  <a:defRPr sz="1200" b="1"/>
                </a:pPr>
                <a:endParaRPr lang="en-US"/>
              </a:p>
            </c:txPr>
            <c:showVal val="1"/>
          </c:dLbls>
          <c:cat>
            <c:strRef>
              <c:f>Sheet1!$B$1:$D$1</c:f>
              <c:strCache>
                <c:ptCount val="3"/>
                <c:pt idx="0">
                  <c:v>Critical Reading</c:v>
                </c:pt>
                <c:pt idx="1">
                  <c:v>Math</c:v>
                </c:pt>
                <c:pt idx="2">
                  <c:v>Writing</c:v>
                </c:pt>
              </c:strCache>
            </c:strRef>
          </c:cat>
          <c:val>
            <c:numRef>
              <c:f>Sheet1!$B$4:$D$4</c:f>
              <c:numCache>
                <c:formatCode>General</c:formatCode>
                <c:ptCount val="3"/>
                <c:pt idx="0">
                  <c:v>509.0</c:v>
                </c:pt>
                <c:pt idx="1">
                  <c:v>513.0</c:v>
                </c:pt>
                <c:pt idx="2">
                  <c:v>513.0</c:v>
                </c:pt>
              </c:numCache>
            </c:numRef>
          </c:val>
        </c:ser>
        <c:ser>
          <c:idx val="3"/>
          <c:order val="3"/>
          <c:tx>
            <c:strRef>
              <c:f>Sheet1!$A$5</c:f>
              <c:strCache>
                <c:ptCount val="1"/>
                <c:pt idx="0">
                  <c:v>Total Group</c:v>
                </c:pt>
              </c:strCache>
            </c:strRef>
          </c:tx>
          <c:spPr>
            <a:solidFill>
              <a:schemeClr val="accent2">
                <a:lumMod val="75000"/>
              </a:schemeClr>
            </a:solidFill>
          </c:spPr>
          <c:dLbls>
            <c:dLbl>
              <c:idx val="0"/>
              <c:layout>
                <c:manualLayout>
                  <c:x val="0.0171339563862928"/>
                  <c:y val="-0.00341005967604433"/>
                </c:manualLayout>
              </c:layout>
              <c:showVal val="1"/>
            </c:dLbl>
            <c:dLbl>
              <c:idx val="1"/>
              <c:layout>
                <c:manualLayout>
                  <c:x val="0.014018691588785"/>
                  <c:y val="-0.0136402387041773"/>
                </c:manualLayout>
              </c:layout>
              <c:showVal val="1"/>
            </c:dLbl>
            <c:dLbl>
              <c:idx val="2"/>
              <c:layout>
                <c:manualLayout>
                  <c:x val="0.0109034267912773"/>
                  <c:y val="-0.010230179028133"/>
                </c:manualLayout>
              </c:layout>
              <c:showVal val="1"/>
            </c:dLbl>
            <c:txPr>
              <a:bodyPr/>
              <a:lstStyle/>
              <a:p>
                <a:pPr>
                  <a:defRPr sz="1200" b="1"/>
                </a:pPr>
                <a:endParaRPr lang="en-US"/>
              </a:p>
            </c:txPr>
            <c:showVal val="1"/>
          </c:dLbls>
          <c:cat>
            <c:strRef>
              <c:f>Sheet1!$B$1:$D$1</c:f>
              <c:strCache>
                <c:ptCount val="3"/>
                <c:pt idx="0">
                  <c:v>Critical Reading</c:v>
                </c:pt>
                <c:pt idx="1">
                  <c:v>Math</c:v>
                </c:pt>
                <c:pt idx="2">
                  <c:v>Writing</c:v>
                </c:pt>
              </c:strCache>
            </c:strRef>
          </c:cat>
          <c:val>
            <c:numRef>
              <c:f>Sheet1!$B$5:$D$5</c:f>
              <c:numCache>
                <c:formatCode>General</c:formatCode>
                <c:ptCount val="3"/>
                <c:pt idx="0">
                  <c:v>497.0</c:v>
                </c:pt>
                <c:pt idx="1">
                  <c:v>514.0</c:v>
                </c:pt>
                <c:pt idx="2">
                  <c:v>489.0</c:v>
                </c:pt>
              </c:numCache>
            </c:numRef>
          </c:val>
        </c:ser>
        <c:dLbls/>
        <c:shape val="box"/>
        <c:axId val="570893848"/>
        <c:axId val="570896904"/>
        <c:axId val="0"/>
      </c:bar3DChart>
      <c:catAx>
        <c:axId val="570893848"/>
        <c:scaling>
          <c:orientation val="minMax"/>
        </c:scaling>
        <c:axPos val="b"/>
        <c:tickLblPos val="nextTo"/>
        <c:crossAx val="570896904"/>
        <c:crosses val="autoZero"/>
        <c:auto val="1"/>
        <c:lblAlgn val="ctr"/>
        <c:lblOffset val="100"/>
      </c:catAx>
      <c:valAx>
        <c:axId val="570896904"/>
        <c:scaling>
          <c:orientation val="minMax"/>
        </c:scaling>
        <c:axPos val="l"/>
        <c:majorGridlines/>
        <c:numFmt formatCode="General" sourceLinked="1"/>
        <c:tickLblPos val="nextTo"/>
        <c:crossAx val="570893848"/>
        <c:crosses val="autoZero"/>
        <c:crossBetween val="between"/>
      </c:valAx>
    </c:plotArea>
    <c:legend>
      <c:legendPos val="r"/>
      <c:layout/>
    </c:legend>
    <c:plotVisOnly val="1"/>
    <c:dispBlanksAs val="gap"/>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style val="2"/>
  <c:chart>
    <c:view3D>
      <c:rAngAx val="1"/>
    </c:view3D>
    <c:plotArea>
      <c:layout/>
      <c:bar3DChart>
        <c:barDir val="col"/>
        <c:grouping val="clustered"/>
        <c:ser>
          <c:idx val="0"/>
          <c:order val="0"/>
          <c:tx>
            <c:strRef>
              <c:f>Sheet1!$B$1</c:f>
              <c:strCache>
                <c:ptCount val="1"/>
                <c:pt idx="0">
                  <c:v>WA Students</c:v>
                </c:pt>
              </c:strCache>
            </c:strRef>
          </c:tx>
          <c:dLbls>
            <c:dLbl>
              <c:idx val="0"/>
              <c:layout>
                <c:manualLayout>
                  <c:x val="0.00660338423442014"/>
                  <c:y val="-0.0170502983802217"/>
                </c:manualLayout>
              </c:layout>
              <c:showVal val="1"/>
            </c:dLbl>
            <c:dLbl>
              <c:idx val="1"/>
              <c:layout>
                <c:manualLayout>
                  <c:x val="0.0132067684688403"/>
                  <c:y val="-0.00682011935208866"/>
                </c:manualLayout>
              </c:layout>
              <c:showVal val="1"/>
            </c:dLbl>
            <c:dLbl>
              <c:idx val="2"/>
              <c:layout>
                <c:manualLayout>
                  <c:x val="0.00990507635163022"/>
                  <c:y val="-0.020460358056266"/>
                </c:manualLayout>
              </c:layout>
              <c:showVal val="1"/>
            </c:dLbl>
            <c:dLbl>
              <c:idx val="3"/>
              <c:layout>
                <c:manualLayout>
                  <c:x val="-0.00165084605860497"/>
                  <c:y val="-0.0272804774083547"/>
                </c:manualLayout>
              </c:layout>
              <c:showVal val="1"/>
            </c:dLbl>
            <c:txPr>
              <a:bodyPr/>
              <a:lstStyle/>
              <a:p>
                <a:pPr>
                  <a:defRPr sz="1500" baseline="0"/>
                </a:pPr>
                <a:endParaRPr lang="en-US"/>
              </a:p>
            </c:txPr>
            <c:showVal val="1"/>
          </c:dLbls>
          <c:cat>
            <c:strRef>
              <c:f>Sheet1!$A$2:$A$5</c:f>
              <c:strCache>
                <c:ptCount val="4"/>
                <c:pt idx="0">
                  <c:v>Math</c:v>
                </c:pt>
                <c:pt idx="1">
                  <c:v>Science</c:v>
                </c:pt>
                <c:pt idx="2">
                  <c:v>Reading</c:v>
                </c:pt>
                <c:pt idx="3">
                  <c:v>Writing</c:v>
                </c:pt>
              </c:strCache>
            </c:strRef>
          </c:cat>
          <c:val>
            <c:numRef>
              <c:f>Sheet1!$B$2:$B$5</c:f>
              <c:numCache>
                <c:formatCode>General</c:formatCode>
                <c:ptCount val="4"/>
                <c:pt idx="0">
                  <c:v>47.2</c:v>
                </c:pt>
                <c:pt idx="1">
                  <c:v>60.6</c:v>
                </c:pt>
                <c:pt idx="2">
                  <c:v>48.5</c:v>
                </c:pt>
                <c:pt idx="3">
                  <c:v>70.3</c:v>
                </c:pt>
              </c:numCache>
            </c:numRef>
          </c:val>
        </c:ser>
        <c:ser>
          <c:idx val="1"/>
          <c:order val="1"/>
          <c:tx>
            <c:strRef>
              <c:f>Sheet1!$C$1</c:f>
              <c:strCache>
                <c:ptCount val="1"/>
                <c:pt idx="0">
                  <c:v>Eastford Students</c:v>
                </c:pt>
              </c:strCache>
            </c:strRef>
          </c:tx>
          <c:spPr>
            <a:blipFill>
              <a:blip xmlns:r="http://schemas.openxmlformats.org/officeDocument/2006/relationships" r:embed="rId1"/>
              <a:tile tx="0" ty="0" sx="100000" sy="100000" flip="none" algn="tl"/>
            </a:blipFill>
          </c:spPr>
          <c:dLbls>
            <c:dLbl>
              <c:idx val="0"/>
              <c:layout>
                <c:manualLayout>
                  <c:x val="0.0247626908790755"/>
                  <c:y val="-0.0136402387041773"/>
                </c:manualLayout>
              </c:layout>
              <c:showVal val="1"/>
            </c:dLbl>
            <c:dLbl>
              <c:idx val="1"/>
              <c:layout>
                <c:manualLayout>
                  <c:x val="0.0231118448204705"/>
                  <c:y val="-0.0136402387041773"/>
                </c:manualLayout>
              </c:layout>
              <c:showVal val="1"/>
            </c:dLbl>
            <c:dLbl>
              <c:idx val="2"/>
              <c:layout>
                <c:manualLayout>
                  <c:x val="0.0231118448204705"/>
                  <c:y val="-0.0170502983802217"/>
                </c:manualLayout>
              </c:layout>
              <c:showVal val="1"/>
            </c:dLbl>
            <c:dLbl>
              <c:idx val="3"/>
              <c:layout>
                <c:manualLayout>
                  <c:x val="0.0214609987618655"/>
                  <c:y val="-0.00341005967604433"/>
                </c:manualLayout>
              </c:layout>
              <c:showVal val="1"/>
            </c:dLbl>
            <c:txPr>
              <a:bodyPr/>
              <a:lstStyle/>
              <a:p>
                <a:pPr>
                  <a:defRPr sz="1500" baseline="0"/>
                </a:pPr>
                <a:endParaRPr lang="en-US"/>
              </a:p>
            </c:txPr>
            <c:showVal val="1"/>
          </c:dLbls>
          <c:cat>
            <c:strRef>
              <c:f>Sheet1!$A$2:$A$5</c:f>
              <c:strCache>
                <c:ptCount val="4"/>
                <c:pt idx="0">
                  <c:v>Math</c:v>
                </c:pt>
                <c:pt idx="1">
                  <c:v>Science</c:v>
                </c:pt>
                <c:pt idx="2">
                  <c:v>Reading</c:v>
                </c:pt>
                <c:pt idx="3">
                  <c:v>Writing</c:v>
                </c:pt>
              </c:strCache>
            </c:strRef>
          </c:cat>
          <c:val>
            <c:numRef>
              <c:f>Sheet1!$C$2:$C$5</c:f>
              <c:numCache>
                <c:formatCode>General</c:formatCode>
                <c:ptCount val="4"/>
                <c:pt idx="0">
                  <c:v>58.8</c:v>
                </c:pt>
                <c:pt idx="1">
                  <c:v>58.8</c:v>
                </c:pt>
                <c:pt idx="2">
                  <c:v>58.9</c:v>
                </c:pt>
                <c:pt idx="3">
                  <c:v>68.8</c:v>
                </c:pt>
              </c:numCache>
            </c:numRef>
          </c:val>
        </c:ser>
        <c:dLbls/>
        <c:shape val="cylinder"/>
        <c:axId val="555710456"/>
        <c:axId val="555713512"/>
        <c:axId val="0"/>
      </c:bar3DChart>
      <c:catAx>
        <c:axId val="555710456"/>
        <c:scaling>
          <c:orientation val="minMax"/>
        </c:scaling>
        <c:axPos val="b"/>
        <c:tickLblPos val="nextTo"/>
        <c:crossAx val="555713512"/>
        <c:crosses val="autoZero"/>
        <c:auto val="1"/>
        <c:lblAlgn val="ctr"/>
        <c:lblOffset val="100"/>
      </c:catAx>
      <c:valAx>
        <c:axId val="555713512"/>
        <c:scaling>
          <c:orientation val="minMax"/>
        </c:scaling>
        <c:axPos val="l"/>
        <c:majorGridlines/>
        <c:numFmt formatCode="General" sourceLinked="1"/>
        <c:tickLblPos val="nextTo"/>
        <c:crossAx val="555710456"/>
        <c:crosses val="autoZero"/>
        <c:crossBetween val="between"/>
      </c:valAx>
    </c:plotArea>
    <c:legend>
      <c:legendPos val="r"/>
      <c:layout/>
    </c:legend>
    <c:plotVisOnly val="1"/>
    <c:dispBlanksAs val="gap"/>
  </c:chart>
  <c:txPr>
    <a:bodyPr/>
    <a:lstStyle/>
    <a:p>
      <a:pPr>
        <a:defRPr sz="1800"/>
      </a:pPr>
      <a:endParaRPr lang="en-US"/>
    </a:p>
  </c:txPr>
  <c:externalData r:id="rId2"/>
</c:chartSpace>
</file>

<file path=ppt/charts/chart3.xml><?xml version="1.0" encoding="utf-8"?>
<c:chartSpace xmlns:c="http://schemas.openxmlformats.org/drawingml/2006/chart" xmlns:a="http://schemas.openxmlformats.org/drawingml/2006/main" xmlns:r="http://schemas.openxmlformats.org/officeDocument/2006/relationships">
  <c:lang val="en-US"/>
  <c:style val="2"/>
  <c:chart>
    <c:autoTitleDeleted val="1"/>
    <c:plotArea>
      <c:layout>
        <c:manualLayout>
          <c:layoutTarget val="inner"/>
          <c:xMode val="edge"/>
          <c:yMode val="edge"/>
          <c:x val="0.165922643913884"/>
          <c:y val="0.0"/>
          <c:w val="0.804605075490966"/>
          <c:h val="0.836099628171481"/>
        </c:manualLayout>
      </c:layout>
      <c:barChart>
        <c:barDir val="bar"/>
        <c:grouping val="clustered"/>
        <c:ser>
          <c:idx val="0"/>
          <c:order val="0"/>
          <c:tx>
            <c:strRef>
              <c:f>Sheet1!$A$2</c:f>
              <c:strCache>
                <c:ptCount val="1"/>
                <c:pt idx="0">
                  <c:v>Math</c:v>
                </c:pt>
              </c:strCache>
            </c:strRef>
          </c:tx>
          <c:spPr>
            <a:solidFill>
              <a:srgbClr val="FF0000"/>
            </a:solidFill>
            <a:ln w="12679">
              <a:solidFill>
                <a:srgbClr val="000000"/>
              </a:solidFill>
              <a:prstDash val="solid"/>
            </a:ln>
          </c:spPr>
          <c:dLbls>
            <c:dLbl>
              <c:idx val="0"/>
              <c:layout>
                <c:manualLayout>
                  <c:x val="0.00212148903511134"/>
                  <c:y val="-0.00426585498928021"/>
                </c:manualLayout>
              </c:layout>
              <c:showVal val="1"/>
            </c:dLbl>
            <c:dLbl>
              <c:idx val="1"/>
              <c:layout>
                <c:manualLayout>
                  <c:x val="0.00811395880687422"/>
                  <c:y val="-0.0140309985290301"/>
                </c:manualLayout>
              </c:layout>
              <c:showVal val="1"/>
            </c:dLbl>
            <c:dLbl>
              <c:idx val="2"/>
              <c:layout>
                <c:manualLayout>
                  <c:x val="0.00248853365877444"/>
                  <c:y val="-0.0292911943699344"/>
                </c:manualLayout>
              </c:layout>
              <c:showVal val="1"/>
            </c:dLbl>
            <c:dLbl>
              <c:idx val="3"/>
              <c:layout>
                <c:manualLayout>
                  <c:x val="0.00673178790445941"/>
                  <c:y val="-0.0390568847163334"/>
                </c:manualLayout>
              </c:layout>
              <c:showVal val="1"/>
            </c:dLbl>
            <c:dLbl>
              <c:idx val="4"/>
              <c:layout>
                <c:manualLayout>
                  <c:x val="0.00242466636221293"/>
                  <c:y val="-0.0488220282560835"/>
                </c:manualLayout>
              </c:layout>
              <c:showVal val="1"/>
            </c:dLbl>
            <c:spPr>
              <a:noFill/>
              <a:ln w="25359">
                <a:noFill/>
              </a:ln>
            </c:spPr>
            <c:txPr>
              <a:bodyPr/>
              <a:lstStyle/>
              <a:p>
                <a:pPr>
                  <a:defRPr sz="1200" b="1" i="0" u="none" strike="noStrike" baseline="0">
                    <a:solidFill>
                      <a:srgbClr val="000000"/>
                    </a:solidFill>
                    <a:latin typeface="Arial"/>
                    <a:ea typeface="Arial"/>
                    <a:cs typeface="Arial"/>
                  </a:defRPr>
                </a:pPr>
                <a:endParaRPr lang="en-US"/>
              </a:p>
            </c:txPr>
            <c:showVal val="1"/>
          </c:dLbls>
          <c:cat>
            <c:strRef>
              <c:f>Sheet1!$B$1:$F$1</c:f>
              <c:strCache>
                <c:ptCount val="5"/>
                <c:pt idx="0">
                  <c:v>Below Basic</c:v>
                </c:pt>
                <c:pt idx="1">
                  <c:v>Basic</c:v>
                </c:pt>
                <c:pt idx="2">
                  <c:v>Proficient</c:v>
                </c:pt>
                <c:pt idx="3">
                  <c:v>Goal</c:v>
                </c:pt>
                <c:pt idx="4">
                  <c:v>Advanced</c:v>
                </c:pt>
              </c:strCache>
            </c:strRef>
          </c:cat>
          <c:val>
            <c:numRef>
              <c:f>Sheet1!$B$2:$F$2</c:f>
              <c:numCache>
                <c:formatCode>General</c:formatCode>
                <c:ptCount val="5"/>
                <c:pt idx="0">
                  <c:v>5.9</c:v>
                </c:pt>
                <c:pt idx="1">
                  <c:v>0.0</c:v>
                </c:pt>
                <c:pt idx="2">
                  <c:v>35.30000000000001</c:v>
                </c:pt>
                <c:pt idx="3">
                  <c:v>41.2</c:v>
                </c:pt>
                <c:pt idx="4">
                  <c:v>17.6</c:v>
                </c:pt>
              </c:numCache>
            </c:numRef>
          </c:val>
        </c:ser>
        <c:dLbls/>
        <c:axId val="552239768"/>
        <c:axId val="552214584"/>
      </c:barChart>
      <c:catAx>
        <c:axId val="552239768"/>
        <c:scaling>
          <c:orientation val="minMax"/>
        </c:scaling>
        <c:axPos val="l"/>
        <c:numFmt formatCode="General" sourceLinked="1"/>
        <c:tickLblPos val="low"/>
        <c:spPr>
          <a:ln w="3170">
            <a:solidFill>
              <a:srgbClr val="000000"/>
            </a:solidFill>
            <a:prstDash val="solid"/>
          </a:ln>
        </c:spPr>
        <c:txPr>
          <a:bodyPr rot="0" vert="horz"/>
          <a:lstStyle/>
          <a:p>
            <a:pPr>
              <a:defRPr sz="799" b="1" i="0" u="none" strike="noStrike" baseline="0">
                <a:solidFill>
                  <a:srgbClr val="000000"/>
                </a:solidFill>
                <a:latin typeface="Arial"/>
                <a:ea typeface="Arial"/>
                <a:cs typeface="Arial"/>
              </a:defRPr>
            </a:pPr>
            <a:endParaRPr lang="en-US"/>
          </a:p>
        </c:txPr>
        <c:crossAx val="552214584"/>
        <c:crosses val="autoZero"/>
        <c:auto val="1"/>
        <c:lblAlgn val="ctr"/>
        <c:lblOffset val="100"/>
        <c:tickLblSkip val="1"/>
        <c:tickMarkSkip val="1"/>
      </c:catAx>
      <c:valAx>
        <c:axId val="552214584"/>
        <c:scaling>
          <c:orientation val="minMax"/>
        </c:scaling>
        <c:axPos val="b"/>
        <c:majorGridlines>
          <c:spPr>
            <a:ln w="3170">
              <a:solidFill>
                <a:srgbClr val="000000"/>
              </a:solidFill>
              <a:prstDash val="solid"/>
            </a:ln>
          </c:spPr>
        </c:majorGridlines>
        <c:numFmt formatCode="General" sourceLinked="1"/>
        <c:tickLblPos val="nextTo"/>
        <c:spPr>
          <a:ln w="3170">
            <a:solidFill>
              <a:srgbClr val="000000"/>
            </a:solidFill>
            <a:prstDash val="solid"/>
          </a:ln>
        </c:spPr>
        <c:txPr>
          <a:bodyPr rot="0" vert="horz"/>
          <a:lstStyle/>
          <a:p>
            <a:pPr>
              <a:defRPr sz="799" b="1" i="0" u="none" strike="noStrike" baseline="0">
                <a:solidFill>
                  <a:srgbClr val="000000"/>
                </a:solidFill>
                <a:latin typeface="Arial"/>
                <a:ea typeface="Arial"/>
                <a:cs typeface="Arial"/>
              </a:defRPr>
            </a:pPr>
            <a:endParaRPr lang="en-US"/>
          </a:p>
        </c:txPr>
        <c:crossAx val="552239768"/>
        <c:crosses val="autoZero"/>
        <c:crossBetween val="between"/>
      </c:valAx>
      <c:spPr>
        <a:solidFill>
          <a:srgbClr val="C0C0C0"/>
        </a:solidFill>
        <a:ln w="12700">
          <a:solidFill>
            <a:srgbClr val="808080"/>
          </a:solidFill>
          <a:prstDash val="solid"/>
        </a:ln>
      </c:spPr>
    </c:plotArea>
    <c:legend>
      <c:legendPos val="r"/>
      <c:legendEntry>
        <c:idx val="0"/>
        <c:txPr>
          <a:bodyPr/>
          <a:lstStyle/>
          <a:p>
            <a:pPr>
              <a:defRPr sz="1400" b="1" i="0" u="none" strike="noStrike" baseline="0">
                <a:solidFill>
                  <a:srgbClr val="000000"/>
                </a:solidFill>
                <a:latin typeface="Arial"/>
                <a:ea typeface="Arial"/>
                <a:cs typeface="Arial"/>
              </a:defRPr>
            </a:pPr>
            <a:endParaRPr lang="en-US"/>
          </a:p>
        </c:txPr>
      </c:legendEntry>
      <c:layout>
        <c:manualLayout>
          <c:xMode val="edge"/>
          <c:yMode val="edge"/>
          <c:x val="0.785017089905562"/>
          <c:y val="0.000610236220472441"/>
          <c:w val="0.13184359993586"/>
          <c:h val="0.18137467191601"/>
        </c:manualLayout>
      </c:layout>
      <c:spPr>
        <a:noFill/>
        <a:ln w="3170">
          <a:solidFill>
            <a:srgbClr val="000000"/>
          </a:solidFill>
          <a:prstDash val="solid"/>
        </a:ln>
      </c:spPr>
      <c:txPr>
        <a:bodyPr/>
        <a:lstStyle/>
        <a:p>
          <a:pPr>
            <a:defRPr sz="734" b="1" i="0" u="none" strike="noStrike" baseline="0">
              <a:solidFill>
                <a:srgbClr val="000000"/>
              </a:solidFill>
              <a:latin typeface="Arial"/>
              <a:ea typeface="Arial"/>
              <a:cs typeface="Arial"/>
            </a:defRPr>
          </a:pPr>
          <a:endParaRPr lang="en-US"/>
        </a:p>
      </c:txPr>
    </c:legend>
    <c:plotVisOnly val="1"/>
    <c:dispBlanksAs val="gap"/>
  </c:chart>
  <c:spPr>
    <a:noFill/>
    <a:ln>
      <a:noFill/>
    </a:ln>
  </c:spPr>
  <c:txPr>
    <a:bodyPr/>
    <a:lstStyle/>
    <a:p>
      <a:pPr>
        <a:defRPr sz="799" b="1" i="0" u="none" strike="noStrike" baseline="0">
          <a:solidFill>
            <a:srgbClr val="000000"/>
          </a:solidFill>
          <a:latin typeface="Arial"/>
          <a:ea typeface="Arial"/>
          <a:cs typeface="Arial"/>
        </a:defRPr>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style val="2"/>
  <c:chart>
    <c:autoTitleDeleted val="1"/>
    <c:plotArea>
      <c:layout>
        <c:manualLayout>
          <c:layoutTarget val="inner"/>
          <c:xMode val="edge"/>
          <c:yMode val="edge"/>
          <c:x val="0.112758099771291"/>
          <c:y val="0.0494505494505495"/>
          <c:w val="0.801571596154983"/>
          <c:h val="0.786649168853895"/>
        </c:manualLayout>
      </c:layout>
      <c:barChart>
        <c:barDir val="bar"/>
        <c:grouping val="clustered"/>
        <c:ser>
          <c:idx val="0"/>
          <c:order val="0"/>
          <c:tx>
            <c:strRef>
              <c:f>Sheet1!$A$2</c:f>
              <c:strCache>
                <c:ptCount val="1"/>
                <c:pt idx="0">
                  <c:v>Science</c:v>
                </c:pt>
              </c:strCache>
            </c:strRef>
          </c:tx>
          <c:spPr>
            <a:solidFill>
              <a:srgbClr val="008000"/>
            </a:solidFill>
            <a:ln w="12679">
              <a:solidFill>
                <a:srgbClr val="000000"/>
              </a:solidFill>
              <a:prstDash val="solid"/>
            </a:ln>
          </c:spPr>
          <c:dLbls>
            <c:dLbl>
              <c:idx val="0"/>
              <c:layout>
                <c:manualLayout>
                  <c:x val="0.0061700048859377"/>
                  <c:y val="-0.00979863694922732"/>
                </c:manualLayout>
              </c:layout>
              <c:showVal val="1"/>
            </c:dLbl>
            <c:dLbl>
              <c:idx val="1"/>
              <c:layout>
                <c:manualLayout>
                  <c:x val="0.000902674128800969"/>
                  <c:y val="-0.0140419346620135"/>
                </c:manualLayout>
              </c:layout>
              <c:showVal val="1"/>
            </c:dLbl>
            <c:dLbl>
              <c:idx val="2"/>
              <c:layout>
                <c:manualLayout>
                  <c:x val="0.00713038151327179"/>
                  <c:y val="-0.0237791910626555"/>
                </c:manualLayout>
              </c:layout>
              <c:showVal val="1"/>
            </c:dLbl>
            <c:dLbl>
              <c:idx val="3"/>
              <c:layout>
                <c:manualLayout>
                  <c:x val="0.0078771148056852"/>
                  <c:y val="-0.0390109529578034"/>
                </c:manualLayout>
              </c:layout>
              <c:showVal val="1"/>
            </c:dLbl>
            <c:dLbl>
              <c:idx val="4"/>
              <c:layout>
                <c:manualLayout>
                  <c:x val="0.00776076921502155"/>
                  <c:y val="-0.0487487561650948"/>
                </c:manualLayout>
              </c:layout>
              <c:showVal val="1"/>
            </c:dLbl>
            <c:spPr>
              <a:noFill/>
              <a:ln w="25359">
                <a:noFill/>
              </a:ln>
            </c:spPr>
            <c:txPr>
              <a:bodyPr/>
              <a:lstStyle/>
              <a:p>
                <a:pPr>
                  <a:defRPr sz="1200" b="1" i="0" u="none" strike="noStrike" baseline="0">
                    <a:solidFill>
                      <a:srgbClr val="000000"/>
                    </a:solidFill>
                    <a:latin typeface="Arial"/>
                    <a:ea typeface="Arial"/>
                    <a:cs typeface="Arial"/>
                  </a:defRPr>
                </a:pPr>
                <a:endParaRPr lang="en-US"/>
              </a:p>
            </c:txPr>
            <c:showVal val="1"/>
          </c:dLbls>
          <c:cat>
            <c:strRef>
              <c:f>Sheet1!$B$1:$F$1</c:f>
              <c:strCache>
                <c:ptCount val="5"/>
                <c:pt idx="0">
                  <c:v>Below Basic</c:v>
                </c:pt>
                <c:pt idx="1">
                  <c:v>Basic</c:v>
                </c:pt>
                <c:pt idx="2">
                  <c:v>Proficient</c:v>
                </c:pt>
                <c:pt idx="3">
                  <c:v>Goal</c:v>
                </c:pt>
                <c:pt idx="4">
                  <c:v>Advanced</c:v>
                </c:pt>
              </c:strCache>
            </c:strRef>
          </c:cat>
          <c:val>
            <c:numRef>
              <c:f>Sheet1!$B$2:$F$2</c:f>
              <c:numCache>
                <c:formatCode>General</c:formatCode>
                <c:ptCount val="5"/>
                <c:pt idx="0">
                  <c:v>5.9</c:v>
                </c:pt>
                <c:pt idx="1">
                  <c:v>0.0</c:v>
                </c:pt>
                <c:pt idx="2">
                  <c:v>35.30000000000001</c:v>
                </c:pt>
                <c:pt idx="3">
                  <c:v>29.4</c:v>
                </c:pt>
                <c:pt idx="4">
                  <c:v>29.4</c:v>
                </c:pt>
              </c:numCache>
            </c:numRef>
          </c:val>
        </c:ser>
        <c:dLbls/>
        <c:axId val="551861400"/>
        <c:axId val="551875016"/>
      </c:barChart>
      <c:catAx>
        <c:axId val="551861400"/>
        <c:scaling>
          <c:orientation val="minMax"/>
        </c:scaling>
        <c:axPos val="l"/>
        <c:numFmt formatCode="General" sourceLinked="1"/>
        <c:tickLblPos val="low"/>
        <c:spPr>
          <a:ln w="3170">
            <a:solidFill>
              <a:srgbClr val="000000"/>
            </a:solidFill>
            <a:prstDash val="solid"/>
          </a:ln>
        </c:spPr>
        <c:txPr>
          <a:bodyPr rot="0" vert="horz"/>
          <a:lstStyle/>
          <a:p>
            <a:pPr>
              <a:defRPr sz="799" b="1" i="0" u="none" strike="noStrike" baseline="0">
                <a:solidFill>
                  <a:srgbClr val="000000"/>
                </a:solidFill>
                <a:latin typeface="Arial"/>
                <a:ea typeface="Arial"/>
                <a:cs typeface="Arial"/>
              </a:defRPr>
            </a:pPr>
            <a:endParaRPr lang="en-US"/>
          </a:p>
        </c:txPr>
        <c:crossAx val="551875016"/>
        <c:crosses val="autoZero"/>
        <c:auto val="1"/>
        <c:lblAlgn val="ctr"/>
        <c:lblOffset val="100"/>
        <c:tickLblSkip val="1"/>
        <c:tickMarkSkip val="1"/>
      </c:catAx>
      <c:valAx>
        <c:axId val="551875016"/>
        <c:scaling>
          <c:orientation val="minMax"/>
        </c:scaling>
        <c:axPos val="b"/>
        <c:majorGridlines>
          <c:spPr>
            <a:ln w="3170">
              <a:solidFill>
                <a:srgbClr val="000000"/>
              </a:solidFill>
              <a:prstDash val="solid"/>
            </a:ln>
          </c:spPr>
        </c:majorGridlines>
        <c:numFmt formatCode="General" sourceLinked="1"/>
        <c:tickLblPos val="nextTo"/>
        <c:spPr>
          <a:ln w="3170">
            <a:solidFill>
              <a:srgbClr val="000000"/>
            </a:solidFill>
            <a:prstDash val="solid"/>
          </a:ln>
        </c:spPr>
        <c:txPr>
          <a:bodyPr rot="0" vert="horz"/>
          <a:lstStyle/>
          <a:p>
            <a:pPr>
              <a:defRPr sz="799" b="1" i="0" u="none" strike="noStrike" baseline="0">
                <a:solidFill>
                  <a:srgbClr val="000000"/>
                </a:solidFill>
                <a:latin typeface="Arial"/>
                <a:ea typeface="Arial"/>
                <a:cs typeface="Arial"/>
              </a:defRPr>
            </a:pPr>
            <a:endParaRPr lang="en-US"/>
          </a:p>
        </c:txPr>
        <c:crossAx val="551861400"/>
        <c:crosses val="autoZero"/>
        <c:crossBetween val="between"/>
      </c:valAx>
      <c:spPr>
        <a:solidFill>
          <a:srgbClr val="C0C0C0"/>
        </a:solidFill>
        <a:ln w="12700">
          <a:solidFill>
            <a:srgbClr val="808080"/>
          </a:solidFill>
          <a:prstDash val="solid"/>
        </a:ln>
      </c:spPr>
    </c:plotArea>
    <c:legend>
      <c:legendPos val="r"/>
      <c:legendEntry>
        <c:idx val="0"/>
        <c:txPr>
          <a:bodyPr/>
          <a:lstStyle/>
          <a:p>
            <a:pPr>
              <a:defRPr sz="1400" b="1" i="0" u="none" strike="noStrike" baseline="0">
                <a:solidFill>
                  <a:srgbClr val="000000"/>
                </a:solidFill>
                <a:latin typeface="Arial"/>
                <a:ea typeface="Arial"/>
                <a:cs typeface="Arial"/>
              </a:defRPr>
            </a:pPr>
            <a:endParaRPr lang="en-US"/>
          </a:p>
        </c:txPr>
      </c:legendEntry>
      <c:layout>
        <c:manualLayout>
          <c:xMode val="edge"/>
          <c:yMode val="edge"/>
          <c:x val="0.755946286530698"/>
          <c:y val="0.583943569553806"/>
          <c:w val="0.147269137229406"/>
          <c:h val="0.174430227471566"/>
        </c:manualLayout>
      </c:layout>
      <c:spPr>
        <a:noFill/>
        <a:ln w="3170">
          <a:solidFill>
            <a:srgbClr val="000000"/>
          </a:solidFill>
          <a:prstDash val="solid"/>
        </a:ln>
      </c:spPr>
      <c:txPr>
        <a:bodyPr/>
        <a:lstStyle/>
        <a:p>
          <a:pPr>
            <a:defRPr sz="734" b="1" i="0" u="none" strike="noStrike" baseline="0">
              <a:solidFill>
                <a:srgbClr val="000000"/>
              </a:solidFill>
              <a:latin typeface="Arial"/>
              <a:ea typeface="Arial"/>
              <a:cs typeface="Arial"/>
            </a:defRPr>
          </a:pPr>
          <a:endParaRPr lang="en-US"/>
        </a:p>
      </c:txPr>
    </c:legend>
    <c:plotVisOnly val="1"/>
    <c:dispBlanksAs val="gap"/>
  </c:chart>
  <c:spPr>
    <a:noFill/>
    <a:ln>
      <a:noFill/>
    </a:ln>
  </c:spPr>
  <c:txPr>
    <a:bodyPr/>
    <a:lstStyle/>
    <a:p>
      <a:pPr>
        <a:defRPr sz="799" b="1" i="0" u="none" strike="noStrike" baseline="0">
          <a:solidFill>
            <a:srgbClr val="000000"/>
          </a:solidFill>
          <a:latin typeface="Arial"/>
          <a:ea typeface="Arial"/>
          <a:cs typeface="Arial"/>
        </a:defRPr>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US"/>
  <c:style val="2"/>
  <c:chart>
    <c:autoTitleDeleted val="1"/>
    <c:view3D>
      <c:hPercent val="325"/>
      <c:depthPercent val="100"/>
      <c:rAngAx val="1"/>
    </c:view3D>
    <c:floor>
      <c:spPr>
        <a:solidFill>
          <a:srgbClr val="C0C0C0"/>
        </a:solidFill>
        <a:ln w="3175">
          <a:solidFill>
            <a:srgbClr val="000000"/>
          </a:solidFill>
          <a:prstDash val="solid"/>
        </a:ln>
      </c:spPr>
    </c:floor>
    <c:sideWall>
      <c:spPr>
        <a:solidFill>
          <a:srgbClr val="C0C0C0"/>
        </a:solidFill>
        <a:ln w="12700">
          <a:solidFill>
            <a:srgbClr val="808080"/>
          </a:solidFill>
          <a:prstDash val="solid"/>
        </a:ln>
      </c:spPr>
    </c:sideWall>
    <c:backWall>
      <c:spPr>
        <a:solidFill>
          <a:srgbClr val="C0C0C0"/>
        </a:solidFill>
        <a:ln w="12700">
          <a:solidFill>
            <a:srgbClr val="808080"/>
          </a:solidFill>
          <a:prstDash val="solid"/>
        </a:ln>
      </c:spPr>
    </c:backWall>
    <c:plotArea>
      <c:layout>
        <c:manualLayout>
          <c:layoutTarget val="inner"/>
          <c:xMode val="edge"/>
          <c:yMode val="edge"/>
          <c:x val="0.133768352365417"/>
          <c:y val="0.0494505494505495"/>
          <c:w val="0.727569331158238"/>
          <c:h val="0.78021978021978"/>
        </c:manualLayout>
      </c:layout>
      <c:bar3DChart>
        <c:barDir val="bar"/>
        <c:grouping val="clustered"/>
        <c:ser>
          <c:idx val="0"/>
          <c:order val="0"/>
          <c:tx>
            <c:strRef>
              <c:f>Sheet1!$A$2</c:f>
              <c:strCache>
                <c:ptCount val="1"/>
                <c:pt idx="0">
                  <c:v>Reading</c:v>
                </c:pt>
              </c:strCache>
            </c:strRef>
          </c:tx>
          <c:spPr>
            <a:solidFill>
              <a:srgbClr val="9999FF"/>
            </a:solidFill>
            <a:ln w="12679">
              <a:solidFill>
                <a:srgbClr val="000000"/>
              </a:solidFill>
              <a:prstDash val="solid"/>
            </a:ln>
          </c:spPr>
          <c:dLbls>
            <c:dLbl>
              <c:idx val="0"/>
              <c:layout>
                <c:manualLayout>
                  <c:x val="0.00499029427734569"/>
                  <c:y val="-0.00850707964389045"/>
                </c:manualLayout>
              </c:layout>
              <c:showVal val="1"/>
            </c:dLbl>
            <c:dLbl>
              <c:idx val="1"/>
              <c:layout>
                <c:manualLayout>
                  <c:x val="0.00357376747785576"/>
                  <c:y val="-0.0133786581965716"/>
                </c:manualLayout>
              </c:layout>
              <c:showVal val="1"/>
            </c:dLbl>
            <c:dLbl>
              <c:idx val="2"/>
              <c:layout>
                <c:manualLayout>
                  <c:x val="0.0108687126697614"/>
                  <c:y val="-0.0182496899426032"/>
                </c:manualLayout>
              </c:layout>
              <c:showVal val="1"/>
            </c:dLbl>
            <c:dLbl>
              <c:idx val="3"/>
              <c:layout>
                <c:manualLayout>
                  <c:x val="0.0220907666489025"/>
                  <c:y val="-0.0341097326776461"/>
                </c:manualLayout>
              </c:layout>
              <c:showVal val="1"/>
            </c:dLbl>
            <c:dLbl>
              <c:idx val="4"/>
              <c:layout>
                <c:manualLayout>
                  <c:x val="0.00862405434614792"/>
                  <c:y val="-0.027748031496063"/>
                </c:manualLayout>
              </c:layout>
              <c:showVal val="1"/>
            </c:dLbl>
            <c:spPr>
              <a:noFill/>
              <a:ln w="25359">
                <a:noFill/>
              </a:ln>
            </c:spPr>
            <c:txPr>
              <a:bodyPr/>
              <a:lstStyle/>
              <a:p>
                <a:pPr>
                  <a:defRPr sz="1200" b="1" i="0" u="none" strike="noStrike" baseline="0">
                    <a:solidFill>
                      <a:srgbClr val="000000"/>
                    </a:solidFill>
                    <a:latin typeface="Arial"/>
                    <a:ea typeface="Arial"/>
                    <a:cs typeface="Arial"/>
                  </a:defRPr>
                </a:pPr>
                <a:endParaRPr lang="en-US"/>
              </a:p>
            </c:txPr>
            <c:showVal val="1"/>
          </c:dLbls>
          <c:cat>
            <c:strRef>
              <c:f>Sheet1!$B$1:$F$1</c:f>
              <c:strCache>
                <c:ptCount val="5"/>
                <c:pt idx="0">
                  <c:v>Below Basic</c:v>
                </c:pt>
                <c:pt idx="1">
                  <c:v>Basic</c:v>
                </c:pt>
                <c:pt idx="2">
                  <c:v>Proficient</c:v>
                </c:pt>
                <c:pt idx="3">
                  <c:v>Goal</c:v>
                </c:pt>
                <c:pt idx="4">
                  <c:v>Advanced</c:v>
                </c:pt>
              </c:strCache>
            </c:strRef>
          </c:cat>
          <c:val>
            <c:numRef>
              <c:f>Sheet1!$B$2:$F$2</c:f>
              <c:numCache>
                <c:formatCode>General</c:formatCode>
                <c:ptCount val="5"/>
                <c:pt idx="0">
                  <c:v>5.9</c:v>
                </c:pt>
                <c:pt idx="1">
                  <c:v>0.0</c:v>
                </c:pt>
                <c:pt idx="2">
                  <c:v>35.30000000000001</c:v>
                </c:pt>
                <c:pt idx="3">
                  <c:v>47.1</c:v>
                </c:pt>
                <c:pt idx="4">
                  <c:v>11.8</c:v>
                </c:pt>
              </c:numCache>
            </c:numRef>
          </c:val>
        </c:ser>
        <c:dLbls/>
        <c:gapDepth val="0"/>
        <c:shape val="box"/>
        <c:axId val="550767320"/>
        <c:axId val="550771016"/>
        <c:axId val="0"/>
      </c:bar3DChart>
      <c:catAx>
        <c:axId val="550767320"/>
        <c:scaling>
          <c:orientation val="minMax"/>
        </c:scaling>
        <c:axPos val="l"/>
        <c:numFmt formatCode="General" sourceLinked="1"/>
        <c:tickLblPos val="low"/>
        <c:spPr>
          <a:ln w="3170">
            <a:solidFill>
              <a:srgbClr val="000000"/>
            </a:solidFill>
            <a:prstDash val="solid"/>
          </a:ln>
        </c:spPr>
        <c:txPr>
          <a:bodyPr rot="0" vert="horz"/>
          <a:lstStyle/>
          <a:p>
            <a:pPr>
              <a:defRPr sz="799" b="1" i="0" u="none" strike="noStrike" baseline="0">
                <a:solidFill>
                  <a:srgbClr val="000000"/>
                </a:solidFill>
                <a:latin typeface="Arial"/>
                <a:ea typeface="Arial"/>
                <a:cs typeface="Arial"/>
              </a:defRPr>
            </a:pPr>
            <a:endParaRPr lang="en-US"/>
          </a:p>
        </c:txPr>
        <c:crossAx val="550771016"/>
        <c:crosses val="autoZero"/>
        <c:auto val="1"/>
        <c:lblAlgn val="ctr"/>
        <c:lblOffset val="100"/>
        <c:tickLblSkip val="1"/>
        <c:tickMarkSkip val="1"/>
      </c:catAx>
      <c:valAx>
        <c:axId val="550771016"/>
        <c:scaling>
          <c:orientation val="minMax"/>
          <c:max val="40.0"/>
        </c:scaling>
        <c:axPos val="b"/>
        <c:majorGridlines>
          <c:spPr>
            <a:ln w="3170">
              <a:solidFill>
                <a:srgbClr val="000000"/>
              </a:solidFill>
              <a:prstDash val="solid"/>
            </a:ln>
          </c:spPr>
        </c:majorGridlines>
        <c:numFmt formatCode="General" sourceLinked="1"/>
        <c:tickLblPos val="nextTo"/>
        <c:spPr>
          <a:ln w="3170">
            <a:solidFill>
              <a:srgbClr val="000000"/>
            </a:solidFill>
            <a:prstDash val="solid"/>
          </a:ln>
        </c:spPr>
        <c:txPr>
          <a:bodyPr rot="0" vert="horz"/>
          <a:lstStyle/>
          <a:p>
            <a:pPr>
              <a:defRPr sz="799" b="1" i="0" u="none" strike="noStrike" baseline="0">
                <a:solidFill>
                  <a:srgbClr val="000000"/>
                </a:solidFill>
                <a:latin typeface="Arial"/>
                <a:ea typeface="Arial"/>
                <a:cs typeface="Arial"/>
              </a:defRPr>
            </a:pPr>
            <a:endParaRPr lang="en-US"/>
          </a:p>
        </c:txPr>
        <c:crossAx val="550767320"/>
        <c:crosses val="autoZero"/>
        <c:crossBetween val="between"/>
      </c:valAx>
      <c:spPr>
        <a:noFill/>
        <a:ln w="25359">
          <a:noFill/>
        </a:ln>
      </c:spPr>
    </c:plotArea>
    <c:legend>
      <c:legendPos val="r"/>
      <c:legendEntry>
        <c:idx val="0"/>
        <c:txPr>
          <a:bodyPr/>
          <a:lstStyle/>
          <a:p>
            <a:pPr>
              <a:defRPr sz="1400" b="1" i="0" u="none" strike="noStrike" baseline="0">
                <a:solidFill>
                  <a:srgbClr val="000000"/>
                </a:solidFill>
                <a:latin typeface="Arial"/>
                <a:ea typeface="Arial"/>
                <a:cs typeface="Arial"/>
              </a:defRPr>
            </a:pPr>
            <a:endParaRPr lang="en-US"/>
          </a:p>
        </c:txPr>
      </c:legendEntry>
      <c:layout>
        <c:manualLayout>
          <c:xMode val="edge"/>
          <c:yMode val="edge"/>
          <c:x val="0.680568009881117"/>
          <c:y val="0.167277340332459"/>
          <c:w val="0.165847769028871"/>
          <c:h val="0.14322353455818"/>
        </c:manualLayout>
      </c:layout>
      <c:spPr>
        <a:noFill/>
        <a:ln w="3170">
          <a:solidFill>
            <a:srgbClr val="000000"/>
          </a:solidFill>
          <a:prstDash val="solid"/>
        </a:ln>
      </c:spPr>
      <c:txPr>
        <a:bodyPr/>
        <a:lstStyle/>
        <a:p>
          <a:pPr>
            <a:defRPr sz="734" b="1" i="0" u="none" strike="noStrike" baseline="0">
              <a:solidFill>
                <a:srgbClr val="000000"/>
              </a:solidFill>
              <a:latin typeface="Arial"/>
              <a:ea typeface="Arial"/>
              <a:cs typeface="Arial"/>
            </a:defRPr>
          </a:pPr>
          <a:endParaRPr lang="en-US"/>
        </a:p>
      </c:txPr>
    </c:legend>
    <c:plotVisOnly val="1"/>
    <c:dispBlanksAs val="gap"/>
  </c:chart>
  <c:spPr>
    <a:noFill/>
    <a:ln>
      <a:noFill/>
    </a:ln>
  </c:spPr>
  <c:txPr>
    <a:bodyPr/>
    <a:lstStyle/>
    <a:p>
      <a:pPr>
        <a:defRPr sz="799" b="1" i="0" u="none" strike="noStrike" baseline="0">
          <a:solidFill>
            <a:srgbClr val="000000"/>
          </a:solidFill>
          <a:latin typeface="Arial"/>
          <a:ea typeface="Arial"/>
          <a:cs typeface="Arial"/>
        </a:defRPr>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US"/>
  <c:style val="2"/>
  <c:chart>
    <c:autoTitleDeleted val="1"/>
    <c:view3D>
      <c:hPercent val="328"/>
      <c:depthPercent val="100"/>
      <c:rAngAx val="1"/>
    </c:view3D>
    <c:floor>
      <c:spPr>
        <a:solidFill>
          <a:srgbClr val="C0C0C0"/>
        </a:solidFill>
        <a:ln w="3175">
          <a:solidFill>
            <a:srgbClr val="000000"/>
          </a:solidFill>
          <a:prstDash val="solid"/>
        </a:ln>
      </c:spPr>
    </c:floor>
    <c:sideWall>
      <c:spPr>
        <a:solidFill>
          <a:srgbClr val="C0C0C0"/>
        </a:solidFill>
        <a:ln w="12700">
          <a:solidFill>
            <a:srgbClr val="808080"/>
          </a:solidFill>
          <a:prstDash val="solid"/>
        </a:ln>
      </c:spPr>
    </c:sideWall>
    <c:backWall>
      <c:spPr>
        <a:solidFill>
          <a:srgbClr val="C0C0C0"/>
        </a:solidFill>
        <a:ln w="12700">
          <a:solidFill>
            <a:srgbClr val="808080"/>
          </a:solidFill>
          <a:prstDash val="solid"/>
        </a:ln>
      </c:spPr>
    </c:backWall>
    <c:plotArea>
      <c:layout>
        <c:manualLayout>
          <c:layoutTarget val="inner"/>
          <c:xMode val="edge"/>
          <c:yMode val="edge"/>
          <c:x val="0.133768352365417"/>
          <c:y val="0.0494505494505495"/>
          <c:w val="0.735725938009792"/>
          <c:h val="0.78021978021978"/>
        </c:manualLayout>
      </c:layout>
      <c:bar3DChart>
        <c:barDir val="bar"/>
        <c:grouping val="clustered"/>
        <c:ser>
          <c:idx val="0"/>
          <c:order val="0"/>
          <c:tx>
            <c:strRef>
              <c:f>Sheet1!$A$2</c:f>
              <c:strCache>
                <c:ptCount val="1"/>
                <c:pt idx="0">
                  <c:v>Writing</c:v>
                </c:pt>
              </c:strCache>
            </c:strRef>
          </c:tx>
          <c:spPr>
            <a:solidFill>
              <a:srgbClr val="FFCC00"/>
            </a:solidFill>
            <a:ln w="12679">
              <a:solidFill>
                <a:srgbClr val="000000"/>
              </a:solidFill>
              <a:prstDash val="solid"/>
            </a:ln>
          </c:spPr>
          <c:dLbls>
            <c:dLbl>
              <c:idx val="0"/>
              <c:layout>
                <c:manualLayout>
                  <c:x val="0.00294426034353174"/>
                  <c:y val="-0.0172310252083872"/>
                </c:manualLayout>
              </c:layout>
              <c:showVal val="1"/>
            </c:dLbl>
            <c:dLbl>
              <c:idx val="1"/>
              <c:layout>
                <c:manualLayout>
                  <c:x val="0.00615159695156818"/>
                  <c:y val="-0.0150371227635008"/>
                </c:manualLayout>
              </c:layout>
              <c:showVal val="1"/>
            </c:dLbl>
            <c:dLbl>
              <c:idx val="2"/>
              <c:layout>
                <c:manualLayout>
                  <c:x val="0.00978499368994805"/>
                  <c:y val="-0.0119267904011998"/>
                </c:manualLayout>
              </c:layout>
              <c:showVal val="1"/>
            </c:dLbl>
            <c:dLbl>
              <c:idx val="3"/>
              <c:layout>
                <c:manualLayout>
                  <c:x val="0.00574456746276098"/>
                  <c:y val="-0.0326267930451001"/>
                </c:manualLayout>
              </c:layout>
              <c:showVal val="1"/>
            </c:dLbl>
            <c:dLbl>
              <c:idx val="4"/>
              <c:layout>
                <c:manualLayout>
                  <c:x val="0.00516990685898775"/>
                  <c:y val="0.000245125609298838"/>
                </c:manualLayout>
              </c:layout>
              <c:showVal val="1"/>
            </c:dLbl>
            <c:spPr>
              <a:noFill/>
              <a:ln w="25359">
                <a:noFill/>
              </a:ln>
            </c:spPr>
            <c:txPr>
              <a:bodyPr/>
              <a:lstStyle/>
              <a:p>
                <a:pPr>
                  <a:defRPr sz="1200" b="1" i="0" u="none" strike="noStrike" baseline="0">
                    <a:solidFill>
                      <a:srgbClr val="000000"/>
                    </a:solidFill>
                    <a:latin typeface="Arial"/>
                    <a:ea typeface="Arial"/>
                    <a:cs typeface="Arial"/>
                  </a:defRPr>
                </a:pPr>
                <a:endParaRPr lang="en-US"/>
              </a:p>
            </c:txPr>
            <c:showVal val="1"/>
          </c:dLbls>
          <c:cat>
            <c:strRef>
              <c:f>Sheet1!$B$1:$F$1</c:f>
              <c:strCache>
                <c:ptCount val="5"/>
                <c:pt idx="0">
                  <c:v>Below Basic</c:v>
                </c:pt>
                <c:pt idx="1">
                  <c:v>Basic</c:v>
                </c:pt>
                <c:pt idx="2">
                  <c:v>Proficient</c:v>
                </c:pt>
                <c:pt idx="3">
                  <c:v>Goal</c:v>
                </c:pt>
                <c:pt idx="4">
                  <c:v>Advanced</c:v>
                </c:pt>
              </c:strCache>
            </c:strRef>
          </c:cat>
          <c:val>
            <c:numRef>
              <c:f>Sheet1!$B$2:$F$2</c:f>
              <c:numCache>
                <c:formatCode>General</c:formatCode>
                <c:ptCount val="5"/>
                <c:pt idx="0">
                  <c:v>6.3</c:v>
                </c:pt>
                <c:pt idx="1">
                  <c:v>0.0</c:v>
                </c:pt>
                <c:pt idx="2">
                  <c:v>25.0</c:v>
                </c:pt>
                <c:pt idx="3">
                  <c:v>18.8</c:v>
                </c:pt>
                <c:pt idx="4">
                  <c:v>50.0</c:v>
                </c:pt>
              </c:numCache>
            </c:numRef>
          </c:val>
        </c:ser>
        <c:dLbls/>
        <c:gapDepth val="0"/>
        <c:shape val="box"/>
        <c:axId val="550819704"/>
        <c:axId val="550823400"/>
        <c:axId val="0"/>
      </c:bar3DChart>
      <c:catAx>
        <c:axId val="550819704"/>
        <c:scaling>
          <c:orientation val="minMax"/>
        </c:scaling>
        <c:axPos val="l"/>
        <c:numFmt formatCode="General" sourceLinked="1"/>
        <c:tickLblPos val="low"/>
        <c:spPr>
          <a:ln w="3170">
            <a:solidFill>
              <a:srgbClr val="000000"/>
            </a:solidFill>
            <a:prstDash val="solid"/>
          </a:ln>
        </c:spPr>
        <c:txPr>
          <a:bodyPr rot="0" vert="horz"/>
          <a:lstStyle/>
          <a:p>
            <a:pPr>
              <a:defRPr sz="799" b="1" i="0" u="none" strike="noStrike" baseline="0">
                <a:solidFill>
                  <a:srgbClr val="000000"/>
                </a:solidFill>
                <a:latin typeface="Arial"/>
                <a:ea typeface="Arial"/>
                <a:cs typeface="Arial"/>
              </a:defRPr>
            </a:pPr>
            <a:endParaRPr lang="en-US"/>
          </a:p>
        </c:txPr>
        <c:crossAx val="550823400"/>
        <c:crosses val="autoZero"/>
        <c:auto val="1"/>
        <c:lblAlgn val="ctr"/>
        <c:lblOffset val="100"/>
        <c:tickLblSkip val="1"/>
        <c:tickMarkSkip val="1"/>
      </c:catAx>
      <c:valAx>
        <c:axId val="550823400"/>
        <c:scaling>
          <c:orientation val="minMax"/>
        </c:scaling>
        <c:axPos val="b"/>
        <c:majorGridlines>
          <c:spPr>
            <a:ln w="3170">
              <a:solidFill>
                <a:srgbClr val="000000"/>
              </a:solidFill>
              <a:prstDash val="solid"/>
            </a:ln>
          </c:spPr>
        </c:majorGridlines>
        <c:numFmt formatCode="General" sourceLinked="1"/>
        <c:tickLblPos val="nextTo"/>
        <c:spPr>
          <a:ln w="3170">
            <a:solidFill>
              <a:srgbClr val="000000"/>
            </a:solidFill>
            <a:prstDash val="solid"/>
          </a:ln>
        </c:spPr>
        <c:txPr>
          <a:bodyPr rot="0" vert="horz"/>
          <a:lstStyle/>
          <a:p>
            <a:pPr>
              <a:defRPr sz="799" b="1" i="0" u="none" strike="noStrike" baseline="0">
                <a:solidFill>
                  <a:srgbClr val="000000"/>
                </a:solidFill>
                <a:latin typeface="Arial"/>
                <a:ea typeface="Arial"/>
                <a:cs typeface="Arial"/>
              </a:defRPr>
            </a:pPr>
            <a:endParaRPr lang="en-US"/>
          </a:p>
        </c:txPr>
        <c:crossAx val="550819704"/>
        <c:crosses val="autoZero"/>
        <c:crossBetween val="between"/>
      </c:valAx>
      <c:spPr>
        <a:noFill/>
        <a:ln w="25359">
          <a:noFill/>
        </a:ln>
      </c:spPr>
    </c:plotArea>
    <c:legend>
      <c:legendPos val="r"/>
      <c:legendEntry>
        <c:idx val="0"/>
        <c:txPr>
          <a:bodyPr/>
          <a:lstStyle/>
          <a:p>
            <a:pPr>
              <a:defRPr sz="1600" b="1" i="0" u="none" strike="noStrike" baseline="0">
                <a:solidFill>
                  <a:srgbClr val="000000"/>
                </a:solidFill>
                <a:latin typeface="Arial"/>
                <a:ea typeface="Arial"/>
                <a:cs typeface="Arial"/>
              </a:defRPr>
            </a:pPr>
            <a:endParaRPr lang="en-US"/>
          </a:p>
        </c:txPr>
      </c:legendEntry>
      <c:layout>
        <c:manualLayout>
          <c:xMode val="edge"/>
          <c:yMode val="edge"/>
          <c:x val="0.684166802158581"/>
          <c:y val="0.534340551181102"/>
          <c:w val="0.146082735233317"/>
          <c:h val="0.181318897637795"/>
        </c:manualLayout>
      </c:layout>
      <c:spPr>
        <a:noFill/>
        <a:ln w="3170">
          <a:solidFill>
            <a:srgbClr val="000000"/>
          </a:solidFill>
          <a:prstDash val="solid"/>
        </a:ln>
      </c:spPr>
      <c:txPr>
        <a:bodyPr/>
        <a:lstStyle/>
        <a:p>
          <a:pPr>
            <a:defRPr sz="734" b="1" i="0" u="none" strike="noStrike" baseline="0">
              <a:solidFill>
                <a:srgbClr val="000000"/>
              </a:solidFill>
              <a:latin typeface="Arial"/>
              <a:ea typeface="Arial"/>
              <a:cs typeface="Arial"/>
            </a:defRPr>
          </a:pPr>
          <a:endParaRPr lang="en-US"/>
        </a:p>
      </c:txPr>
    </c:legend>
    <c:plotVisOnly val="1"/>
    <c:dispBlanksAs val="gap"/>
  </c:chart>
  <c:spPr>
    <a:noFill/>
    <a:ln>
      <a:noFill/>
    </a:ln>
  </c:spPr>
  <c:txPr>
    <a:bodyPr/>
    <a:lstStyle/>
    <a:p>
      <a:pPr>
        <a:defRPr sz="799" b="1" i="0" u="none" strike="noStrike" baseline="0">
          <a:solidFill>
            <a:srgbClr val="000000"/>
          </a:solidFill>
          <a:latin typeface="Arial"/>
          <a:ea typeface="Arial"/>
          <a:cs typeface="Arial"/>
        </a:defRPr>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n-US"/>
  <c:style val="2"/>
  <c:chart>
    <c:title>
      <c:layout/>
    </c:title>
    <c:view3D>
      <c:rAngAx val="1"/>
    </c:view3D>
    <c:plotArea>
      <c:layout/>
      <c:bar3DChart>
        <c:barDir val="col"/>
        <c:grouping val="clustered"/>
        <c:ser>
          <c:idx val="0"/>
          <c:order val="0"/>
          <c:tx>
            <c:strRef>
              <c:f>Sheet1!$B$1</c:f>
              <c:strCache>
                <c:ptCount val="1"/>
                <c:pt idx="0">
                  <c:v>At/Above Goal on All 4 Tests</c:v>
                </c:pt>
              </c:strCache>
            </c:strRef>
          </c:tx>
          <c:spPr>
            <a:solidFill>
              <a:schemeClr val="accent2">
                <a:lumMod val="75000"/>
              </a:schemeClr>
            </a:solidFill>
          </c:spPr>
          <c:dLbls>
            <c:dLbl>
              <c:idx val="0"/>
              <c:layout>
                <c:manualLayout>
                  <c:x val="0.00330169211721007"/>
                  <c:y val="-0.0272804774083548"/>
                </c:manualLayout>
              </c:layout>
              <c:showVal val="1"/>
            </c:dLbl>
            <c:dLbl>
              <c:idx val="1"/>
              <c:layout>
                <c:manualLayout>
                  <c:x val="0.0165084605860504"/>
                  <c:y val="-0.020460358056266"/>
                </c:manualLayout>
              </c:layout>
              <c:showVal val="1"/>
            </c:dLbl>
            <c:dLbl>
              <c:idx val="2"/>
              <c:layout>
                <c:manualLayout>
                  <c:x val="0.0115559224102352"/>
                  <c:y val="-0.0170502983802217"/>
                </c:manualLayout>
              </c:layout>
              <c:showVal val="1"/>
            </c:dLbl>
            <c:showVal val="1"/>
          </c:dLbls>
          <c:cat>
            <c:strRef>
              <c:f>Sheet1!$A$2:$A$4</c:f>
              <c:strCache>
                <c:ptCount val="3"/>
                <c:pt idx="0">
                  <c:v>Eastford 2011</c:v>
                </c:pt>
                <c:pt idx="1">
                  <c:v>WA  2011</c:v>
                </c:pt>
                <c:pt idx="2">
                  <c:v>State 2011</c:v>
                </c:pt>
              </c:strCache>
            </c:strRef>
          </c:cat>
          <c:val>
            <c:numRef>
              <c:f>Sheet1!$B$2:$B$4</c:f>
              <c:numCache>
                <c:formatCode>General</c:formatCode>
                <c:ptCount val="3"/>
                <c:pt idx="0">
                  <c:v>47.0</c:v>
                </c:pt>
                <c:pt idx="1">
                  <c:v>30.7</c:v>
                </c:pt>
                <c:pt idx="2">
                  <c:v>29.8</c:v>
                </c:pt>
              </c:numCache>
            </c:numRef>
          </c:val>
        </c:ser>
        <c:dLbls/>
        <c:shape val="cylinder"/>
        <c:axId val="110405896"/>
        <c:axId val="110408952"/>
        <c:axId val="0"/>
      </c:bar3DChart>
      <c:catAx>
        <c:axId val="110405896"/>
        <c:scaling>
          <c:orientation val="minMax"/>
        </c:scaling>
        <c:axPos val="b"/>
        <c:tickLblPos val="nextTo"/>
        <c:crossAx val="110408952"/>
        <c:crosses val="autoZero"/>
        <c:auto val="1"/>
        <c:lblAlgn val="ctr"/>
        <c:lblOffset val="100"/>
      </c:catAx>
      <c:valAx>
        <c:axId val="110408952"/>
        <c:scaling>
          <c:orientation val="minMax"/>
        </c:scaling>
        <c:axPos val="l"/>
        <c:majorGridlines/>
        <c:numFmt formatCode="General" sourceLinked="1"/>
        <c:tickLblPos val="nextTo"/>
        <c:crossAx val="110405896"/>
        <c:crosses val="autoZero"/>
        <c:crossBetween val="between"/>
      </c:valAx>
    </c:plotArea>
    <c:legend>
      <c:legendPos val="r"/>
      <c:layout/>
    </c:legend>
    <c:plotVisOnly val="1"/>
    <c:dispBlanksAs val="gap"/>
  </c:chart>
  <c:txPr>
    <a:bodyPr/>
    <a:lstStyle/>
    <a:p>
      <a:pPr>
        <a:defRPr sz="1800"/>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en-US"/>
  <c:style val="2"/>
  <c:chart>
    <c:view3D>
      <c:rAngAx val="1"/>
    </c:view3D>
    <c:plotArea>
      <c:layout/>
      <c:bar3DChart>
        <c:barDir val="col"/>
        <c:grouping val="clustered"/>
        <c:ser>
          <c:idx val="0"/>
          <c:order val="0"/>
          <c:tx>
            <c:strRef>
              <c:f>Sheet1!$B$1</c:f>
              <c:strCache>
                <c:ptCount val="1"/>
                <c:pt idx="0">
                  <c:v>WA Students</c:v>
                </c:pt>
              </c:strCache>
            </c:strRef>
          </c:tx>
          <c:spPr>
            <a:solidFill>
              <a:srgbClr val="0070C0"/>
            </a:solidFill>
          </c:spPr>
          <c:dLbls>
            <c:dLbl>
              <c:idx val="0"/>
              <c:layout>
                <c:manualLayout>
                  <c:x val="-0.0115559224102352"/>
                  <c:y val="-0.0170502983802217"/>
                </c:manualLayout>
              </c:layout>
              <c:showVal val="1"/>
            </c:dLbl>
            <c:dLbl>
              <c:idx val="1"/>
              <c:layout>
                <c:manualLayout>
                  <c:x val="-0.0033016921172101"/>
                  <c:y val="-0.00341005967604433"/>
                </c:manualLayout>
              </c:layout>
              <c:showVal val="1"/>
            </c:dLbl>
            <c:showVal val="1"/>
          </c:dLbls>
          <c:cat>
            <c:strRef>
              <c:f>Sheet1!$A$2:$A$5</c:f>
              <c:strCache>
                <c:ptCount val="4"/>
                <c:pt idx="0">
                  <c:v>Math</c:v>
                </c:pt>
                <c:pt idx="1">
                  <c:v>Science</c:v>
                </c:pt>
                <c:pt idx="2">
                  <c:v>Reading</c:v>
                </c:pt>
                <c:pt idx="3">
                  <c:v>Writing</c:v>
                </c:pt>
              </c:strCache>
            </c:strRef>
          </c:cat>
          <c:val>
            <c:numRef>
              <c:f>Sheet1!$B$2:$B$5</c:f>
              <c:numCache>
                <c:formatCode>General</c:formatCode>
                <c:ptCount val="4"/>
                <c:pt idx="0">
                  <c:v>90.1</c:v>
                </c:pt>
                <c:pt idx="1">
                  <c:v>92.0</c:v>
                </c:pt>
                <c:pt idx="2">
                  <c:v>88.9</c:v>
                </c:pt>
                <c:pt idx="3">
                  <c:v>94.6</c:v>
                </c:pt>
              </c:numCache>
            </c:numRef>
          </c:val>
        </c:ser>
        <c:ser>
          <c:idx val="1"/>
          <c:order val="1"/>
          <c:tx>
            <c:strRef>
              <c:f>Sheet1!$C$1</c:f>
              <c:strCache>
                <c:ptCount val="1"/>
                <c:pt idx="0">
                  <c:v>Eastford Students</c:v>
                </c:pt>
              </c:strCache>
            </c:strRef>
          </c:tx>
          <c:dLbls>
            <c:dLbl>
              <c:idx val="0"/>
              <c:layout>
                <c:manualLayout>
                  <c:x val="0.0148576145274453"/>
                  <c:y val="-0.0136402387041773"/>
                </c:manualLayout>
              </c:layout>
              <c:showVal val="1"/>
            </c:dLbl>
            <c:dLbl>
              <c:idx val="1"/>
              <c:layout>
                <c:manualLayout>
                  <c:x val="0.0247626908790755"/>
                  <c:y val="-0.0170502983802217"/>
                </c:manualLayout>
              </c:layout>
              <c:showVal val="1"/>
            </c:dLbl>
            <c:dLbl>
              <c:idx val="2"/>
              <c:layout>
                <c:manualLayout>
                  <c:x val="0.0231118448204705"/>
                  <c:y val="0.0"/>
                </c:manualLayout>
              </c:layout>
              <c:showVal val="1"/>
            </c:dLbl>
            <c:dLbl>
              <c:idx val="3"/>
              <c:layout>
                <c:manualLayout>
                  <c:x val="0.0214609987618655"/>
                  <c:y val="0.0"/>
                </c:manualLayout>
              </c:layout>
              <c:showVal val="1"/>
            </c:dLbl>
            <c:showVal val="1"/>
          </c:dLbls>
          <c:cat>
            <c:strRef>
              <c:f>Sheet1!$A$2:$A$5</c:f>
              <c:strCache>
                <c:ptCount val="4"/>
                <c:pt idx="0">
                  <c:v>Math</c:v>
                </c:pt>
                <c:pt idx="1">
                  <c:v>Science</c:v>
                </c:pt>
                <c:pt idx="2">
                  <c:v>Reading</c:v>
                </c:pt>
                <c:pt idx="3">
                  <c:v>Writing</c:v>
                </c:pt>
              </c:strCache>
            </c:strRef>
          </c:cat>
          <c:val>
            <c:numRef>
              <c:f>Sheet1!$C$2:$C$5</c:f>
              <c:numCache>
                <c:formatCode>General</c:formatCode>
                <c:ptCount val="4"/>
                <c:pt idx="0">
                  <c:v>94.1</c:v>
                </c:pt>
                <c:pt idx="1">
                  <c:v>94.1</c:v>
                </c:pt>
                <c:pt idx="2">
                  <c:v>94.2</c:v>
                </c:pt>
                <c:pt idx="3">
                  <c:v>93.8</c:v>
                </c:pt>
              </c:numCache>
            </c:numRef>
          </c:val>
        </c:ser>
        <c:dLbls/>
        <c:shape val="cylinder"/>
        <c:axId val="550963544"/>
        <c:axId val="551250456"/>
        <c:axId val="0"/>
      </c:bar3DChart>
      <c:catAx>
        <c:axId val="550963544"/>
        <c:scaling>
          <c:orientation val="minMax"/>
        </c:scaling>
        <c:axPos val="b"/>
        <c:tickLblPos val="nextTo"/>
        <c:crossAx val="551250456"/>
        <c:crosses val="autoZero"/>
        <c:auto val="1"/>
        <c:lblAlgn val="ctr"/>
        <c:lblOffset val="100"/>
      </c:catAx>
      <c:valAx>
        <c:axId val="551250456"/>
        <c:scaling>
          <c:orientation val="minMax"/>
        </c:scaling>
        <c:axPos val="l"/>
        <c:majorGridlines/>
        <c:numFmt formatCode="General" sourceLinked="1"/>
        <c:tickLblPos val="nextTo"/>
        <c:crossAx val="550963544"/>
        <c:crosses val="autoZero"/>
        <c:crossBetween val="between"/>
      </c:valAx>
    </c:plotArea>
    <c:legend>
      <c:legendPos val="r"/>
      <c:layout/>
    </c:legend>
    <c:plotVisOnly val="1"/>
    <c:dispBlanksAs val="gap"/>
  </c:chart>
  <c:txPr>
    <a:bodyPr/>
    <a:lstStyle/>
    <a:p>
      <a:pPr>
        <a:defRPr sz="1800"/>
      </a:pPr>
      <a:endParaRPr lang="en-US"/>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en-US"/>
  <c:style val="2"/>
  <c:chart>
    <c:view3D>
      <c:rAngAx val="1"/>
    </c:view3D>
    <c:plotArea>
      <c:layout>
        <c:manualLayout>
          <c:layoutTarget val="inner"/>
          <c:xMode val="edge"/>
          <c:yMode val="edge"/>
          <c:x val="0.0704646862324028"/>
          <c:y val="0.04796875"/>
          <c:w val="0.765635170603676"/>
          <c:h val="0.804572834645669"/>
        </c:manualLayout>
      </c:layout>
      <c:bar3DChart>
        <c:barDir val="col"/>
        <c:grouping val="clustered"/>
        <c:ser>
          <c:idx val="0"/>
          <c:order val="0"/>
          <c:tx>
            <c:strRef>
              <c:f>Sheet1!$A$2</c:f>
              <c:strCache>
                <c:ptCount val="1"/>
                <c:pt idx="0">
                  <c:v>WA</c:v>
                </c:pt>
              </c:strCache>
            </c:strRef>
          </c:tx>
          <c:dLbls>
            <c:dLbl>
              <c:idx val="0"/>
              <c:layout>
                <c:manualLayout>
                  <c:x val="0.00606060606060606"/>
                  <c:y val="0.0937500000000001"/>
                </c:manualLayout>
              </c:layout>
              <c:showVal val="1"/>
            </c:dLbl>
            <c:dLbl>
              <c:idx val="1"/>
              <c:layout>
                <c:manualLayout>
                  <c:x val="0.0"/>
                  <c:y val="0.10625"/>
                </c:manualLayout>
              </c:layout>
              <c:showVal val="1"/>
            </c:dLbl>
            <c:dLbl>
              <c:idx val="2"/>
              <c:layout>
                <c:manualLayout>
                  <c:x val="0.00303030303030303"/>
                  <c:y val="0.103125"/>
                </c:manualLayout>
              </c:layout>
              <c:showVal val="1"/>
            </c:dLbl>
            <c:dLbl>
              <c:idx val="3"/>
              <c:layout>
                <c:manualLayout>
                  <c:x val="0.00606060606060606"/>
                  <c:y val="0.1"/>
                </c:manualLayout>
              </c:layout>
              <c:showVal val="1"/>
            </c:dLbl>
            <c:txPr>
              <a:bodyPr rot="-5400000" vert="horz"/>
              <a:lstStyle/>
              <a:p>
                <a:pPr>
                  <a:defRPr sz="1200" b="1"/>
                </a:pPr>
                <a:endParaRPr lang="en-US"/>
              </a:p>
            </c:txPr>
            <c:showVal val="1"/>
          </c:dLbls>
          <c:cat>
            <c:strRef>
              <c:f>Sheet1!$B$1:$E$1</c:f>
              <c:strCache>
                <c:ptCount val="4"/>
                <c:pt idx="0">
                  <c:v>Math</c:v>
                </c:pt>
                <c:pt idx="1">
                  <c:v>Science</c:v>
                </c:pt>
                <c:pt idx="2">
                  <c:v>Reading</c:v>
                </c:pt>
                <c:pt idx="3">
                  <c:v>Writing</c:v>
                </c:pt>
              </c:strCache>
            </c:strRef>
          </c:cat>
          <c:val>
            <c:numRef>
              <c:f>Sheet1!$B$2:$E$2</c:f>
              <c:numCache>
                <c:formatCode>General</c:formatCode>
                <c:ptCount val="4"/>
                <c:pt idx="0">
                  <c:v>47.2</c:v>
                </c:pt>
                <c:pt idx="1">
                  <c:v>60.6</c:v>
                </c:pt>
                <c:pt idx="2">
                  <c:v>48.5</c:v>
                </c:pt>
                <c:pt idx="3">
                  <c:v>70.3</c:v>
                </c:pt>
              </c:numCache>
            </c:numRef>
          </c:val>
        </c:ser>
        <c:ser>
          <c:idx val="1"/>
          <c:order val="1"/>
          <c:tx>
            <c:strRef>
              <c:f>Sheet1!$A$3</c:f>
              <c:strCache>
                <c:ptCount val="1"/>
                <c:pt idx="0">
                  <c:v>Eastford Students</c:v>
                </c:pt>
              </c:strCache>
            </c:strRef>
          </c:tx>
          <c:spPr>
            <a:solidFill>
              <a:srgbClr val="FFC000"/>
            </a:solidFill>
          </c:spPr>
          <c:dLbls>
            <c:dLbl>
              <c:idx val="0"/>
              <c:layout>
                <c:manualLayout>
                  <c:x val="0.00757575757575758"/>
                  <c:y val="0.103125"/>
                </c:manualLayout>
              </c:layout>
              <c:showVal val="1"/>
            </c:dLbl>
            <c:dLbl>
              <c:idx val="1"/>
              <c:layout>
                <c:manualLayout>
                  <c:x val="0.00151515151515152"/>
                  <c:y val="0.115625"/>
                </c:manualLayout>
              </c:layout>
              <c:showVal val="1"/>
            </c:dLbl>
            <c:dLbl>
              <c:idx val="2"/>
              <c:layout>
                <c:manualLayout>
                  <c:x val="0.00454545454545455"/>
                  <c:y val="0.0937500000000001"/>
                </c:manualLayout>
              </c:layout>
              <c:showVal val="1"/>
            </c:dLbl>
            <c:dLbl>
              <c:idx val="3"/>
              <c:layout>
                <c:manualLayout>
                  <c:x val="0.00757575757575758"/>
                  <c:y val="0.096875"/>
                </c:manualLayout>
              </c:layout>
              <c:showVal val="1"/>
            </c:dLbl>
            <c:txPr>
              <a:bodyPr rot="-5400000" vert="horz"/>
              <a:lstStyle/>
              <a:p>
                <a:pPr>
                  <a:defRPr sz="1200" b="1"/>
                </a:pPr>
                <a:endParaRPr lang="en-US"/>
              </a:p>
            </c:txPr>
            <c:showVal val="1"/>
          </c:dLbls>
          <c:cat>
            <c:strRef>
              <c:f>Sheet1!$B$1:$E$1</c:f>
              <c:strCache>
                <c:ptCount val="4"/>
                <c:pt idx="0">
                  <c:v>Math</c:v>
                </c:pt>
                <c:pt idx="1">
                  <c:v>Science</c:v>
                </c:pt>
                <c:pt idx="2">
                  <c:v>Reading</c:v>
                </c:pt>
                <c:pt idx="3">
                  <c:v>Writing</c:v>
                </c:pt>
              </c:strCache>
            </c:strRef>
          </c:cat>
          <c:val>
            <c:numRef>
              <c:f>Sheet1!$B$3:$E$3</c:f>
              <c:numCache>
                <c:formatCode>General</c:formatCode>
                <c:ptCount val="4"/>
                <c:pt idx="0">
                  <c:v>58.8</c:v>
                </c:pt>
                <c:pt idx="1">
                  <c:v>58.8</c:v>
                </c:pt>
                <c:pt idx="2">
                  <c:v>58.9</c:v>
                </c:pt>
                <c:pt idx="3">
                  <c:v>68.8</c:v>
                </c:pt>
              </c:numCache>
            </c:numRef>
          </c:val>
        </c:ser>
        <c:ser>
          <c:idx val="2"/>
          <c:order val="2"/>
          <c:tx>
            <c:strRef>
              <c:f>Sheet1!$A$4</c:f>
              <c:strCache>
                <c:ptCount val="1"/>
                <c:pt idx="0">
                  <c:v>DRG E</c:v>
                </c:pt>
              </c:strCache>
            </c:strRef>
          </c:tx>
          <c:spPr>
            <a:solidFill>
              <a:srgbClr val="C00000"/>
            </a:solidFill>
          </c:spPr>
          <c:dLbls>
            <c:dLbl>
              <c:idx val="0"/>
              <c:layout>
                <c:manualLayout>
                  <c:x val="0.00151515151515152"/>
                  <c:y val="0.115624753937008"/>
                </c:manualLayout>
              </c:layout>
              <c:showVal val="1"/>
            </c:dLbl>
            <c:dLbl>
              <c:idx val="1"/>
              <c:layout>
                <c:manualLayout>
                  <c:x val="0.0"/>
                  <c:y val="0.1"/>
                </c:manualLayout>
              </c:layout>
              <c:showVal val="1"/>
            </c:dLbl>
            <c:dLbl>
              <c:idx val="2"/>
              <c:layout>
                <c:manualLayout>
                  <c:x val="0.00454545454545455"/>
                  <c:y val="0.0937500000000001"/>
                </c:manualLayout>
              </c:layout>
              <c:showVal val="1"/>
            </c:dLbl>
            <c:dLbl>
              <c:idx val="3"/>
              <c:layout>
                <c:manualLayout>
                  <c:x val="0.00757575757575758"/>
                  <c:y val="0.0875"/>
                </c:manualLayout>
              </c:layout>
              <c:showVal val="1"/>
            </c:dLbl>
            <c:txPr>
              <a:bodyPr rot="-5400000" vert="horz"/>
              <a:lstStyle/>
              <a:p>
                <a:pPr>
                  <a:defRPr sz="1200" b="0">
                    <a:solidFill>
                      <a:schemeClr val="bg1"/>
                    </a:solidFill>
                  </a:defRPr>
                </a:pPr>
                <a:endParaRPr lang="en-US"/>
              </a:p>
            </c:txPr>
            <c:showVal val="1"/>
          </c:dLbls>
          <c:cat>
            <c:strRef>
              <c:f>Sheet1!$B$1:$E$1</c:f>
              <c:strCache>
                <c:ptCount val="4"/>
                <c:pt idx="0">
                  <c:v>Math</c:v>
                </c:pt>
                <c:pt idx="1">
                  <c:v>Science</c:v>
                </c:pt>
                <c:pt idx="2">
                  <c:v>Reading</c:v>
                </c:pt>
                <c:pt idx="3">
                  <c:v>Writing</c:v>
                </c:pt>
              </c:strCache>
            </c:strRef>
          </c:cat>
          <c:val>
            <c:numRef>
              <c:f>Sheet1!$B$4:$E$4</c:f>
              <c:numCache>
                <c:formatCode>General</c:formatCode>
                <c:ptCount val="4"/>
                <c:pt idx="0">
                  <c:v>55.7</c:v>
                </c:pt>
                <c:pt idx="1">
                  <c:v>55.7</c:v>
                </c:pt>
                <c:pt idx="2">
                  <c:v>53.4</c:v>
                </c:pt>
                <c:pt idx="3">
                  <c:v>66.7</c:v>
                </c:pt>
              </c:numCache>
            </c:numRef>
          </c:val>
        </c:ser>
        <c:ser>
          <c:idx val="3"/>
          <c:order val="3"/>
          <c:tx>
            <c:strRef>
              <c:f>Sheet1!$A$5</c:f>
              <c:strCache>
                <c:ptCount val="1"/>
                <c:pt idx="0">
                  <c:v>State</c:v>
                </c:pt>
              </c:strCache>
            </c:strRef>
          </c:tx>
          <c:dLbls>
            <c:dLbl>
              <c:idx val="0"/>
              <c:layout>
                <c:manualLayout>
                  <c:x val="0.0106060606060606"/>
                  <c:y val="0.1"/>
                </c:manualLayout>
              </c:layout>
              <c:showVal val="1"/>
            </c:dLbl>
            <c:dLbl>
              <c:idx val="1"/>
              <c:layout>
                <c:manualLayout>
                  <c:x val="0.00303030303030303"/>
                  <c:y val="0.103125"/>
                </c:manualLayout>
              </c:layout>
              <c:showVal val="1"/>
            </c:dLbl>
            <c:dLbl>
              <c:idx val="2"/>
              <c:layout>
                <c:manualLayout>
                  <c:x val="0.00757575757575758"/>
                  <c:y val="0.0937500000000001"/>
                </c:manualLayout>
              </c:layout>
              <c:showVal val="1"/>
            </c:dLbl>
            <c:dLbl>
              <c:idx val="3"/>
              <c:layout>
                <c:manualLayout>
                  <c:x val="0.0090909090909091"/>
                  <c:y val="0.096875"/>
                </c:manualLayout>
              </c:layout>
              <c:showVal val="1"/>
            </c:dLbl>
            <c:txPr>
              <a:bodyPr rot="-5400000" vert="horz"/>
              <a:lstStyle/>
              <a:p>
                <a:pPr>
                  <a:defRPr sz="1200" b="0">
                    <a:solidFill>
                      <a:schemeClr val="bg1"/>
                    </a:solidFill>
                  </a:defRPr>
                </a:pPr>
                <a:endParaRPr lang="en-US"/>
              </a:p>
            </c:txPr>
            <c:showVal val="1"/>
          </c:dLbls>
          <c:cat>
            <c:strRef>
              <c:f>Sheet1!$B$1:$E$1</c:f>
              <c:strCache>
                <c:ptCount val="4"/>
                <c:pt idx="0">
                  <c:v>Math</c:v>
                </c:pt>
                <c:pt idx="1">
                  <c:v>Science</c:v>
                </c:pt>
                <c:pt idx="2">
                  <c:v>Reading</c:v>
                </c:pt>
                <c:pt idx="3">
                  <c:v>Writing</c:v>
                </c:pt>
              </c:strCache>
            </c:strRef>
          </c:cat>
          <c:val>
            <c:numRef>
              <c:f>Sheet1!$B$5:$E$5</c:f>
              <c:numCache>
                <c:formatCode>General</c:formatCode>
                <c:ptCount val="4"/>
                <c:pt idx="0">
                  <c:v>49.6</c:v>
                </c:pt>
                <c:pt idx="1">
                  <c:v>47.2</c:v>
                </c:pt>
                <c:pt idx="2">
                  <c:v>44.8</c:v>
                </c:pt>
                <c:pt idx="3">
                  <c:v>61.3</c:v>
                </c:pt>
              </c:numCache>
            </c:numRef>
          </c:val>
        </c:ser>
        <c:ser>
          <c:idx val="4"/>
          <c:order val="4"/>
          <c:tx>
            <c:strRef>
              <c:f>Sheet1!$A$6</c:f>
              <c:strCache>
                <c:ptCount val="1"/>
                <c:pt idx="0">
                  <c:v>Windham County</c:v>
                </c:pt>
              </c:strCache>
            </c:strRef>
          </c:tx>
          <c:spPr>
            <a:solidFill>
              <a:srgbClr val="0070C0"/>
            </a:solidFill>
          </c:spPr>
          <c:dLbls>
            <c:dLbl>
              <c:idx val="0"/>
              <c:layout>
                <c:manualLayout>
                  <c:x val="0.00606060606060606"/>
                  <c:y val="0.096875"/>
                </c:manualLayout>
              </c:layout>
              <c:showVal val="1"/>
            </c:dLbl>
            <c:dLbl>
              <c:idx val="1"/>
              <c:layout>
                <c:manualLayout>
                  <c:x val="0.00151515151515152"/>
                  <c:y val="0.0937500000000002"/>
                </c:manualLayout>
              </c:layout>
              <c:showVal val="1"/>
            </c:dLbl>
            <c:dLbl>
              <c:idx val="2"/>
              <c:layout>
                <c:manualLayout>
                  <c:x val="0.00454545454545455"/>
                  <c:y val="0.084375"/>
                </c:manualLayout>
              </c:layout>
              <c:showVal val="1"/>
            </c:dLbl>
            <c:dLbl>
              <c:idx val="3"/>
              <c:layout>
                <c:manualLayout>
                  <c:x val="0.00606060606060606"/>
                  <c:y val="0.08125"/>
                </c:manualLayout>
              </c:layout>
              <c:showVal val="1"/>
            </c:dLbl>
            <c:txPr>
              <a:bodyPr rot="-5400000" vert="horz"/>
              <a:lstStyle/>
              <a:p>
                <a:pPr>
                  <a:defRPr sz="1200" b="0">
                    <a:solidFill>
                      <a:schemeClr val="bg1"/>
                    </a:solidFill>
                  </a:defRPr>
                </a:pPr>
                <a:endParaRPr lang="en-US"/>
              </a:p>
            </c:txPr>
            <c:showVal val="1"/>
          </c:dLbls>
          <c:cat>
            <c:strRef>
              <c:f>Sheet1!$B$1:$E$1</c:f>
              <c:strCache>
                <c:ptCount val="4"/>
                <c:pt idx="0">
                  <c:v>Math</c:v>
                </c:pt>
                <c:pt idx="1">
                  <c:v>Science</c:v>
                </c:pt>
                <c:pt idx="2">
                  <c:v>Reading</c:v>
                </c:pt>
                <c:pt idx="3">
                  <c:v>Writing</c:v>
                </c:pt>
              </c:strCache>
            </c:strRef>
          </c:cat>
          <c:val>
            <c:numRef>
              <c:f>Sheet1!$B$6:$E$6</c:f>
              <c:numCache>
                <c:formatCode>General</c:formatCode>
                <c:ptCount val="4"/>
                <c:pt idx="0">
                  <c:v>31.9</c:v>
                </c:pt>
                <c:pt idx="1">
                  <c:v>33.9</c:v>
                </c:pt>
                <c:pt idx="2">
                  <c:v>33.80000000000001</c:v>
                </c:pt>
                <c:pt idx="3">
                  <c:v>47.9</c:v>
                </c:pt>
              </c:numCache>
            </c:numRef>
          </c:val>
        </c:ser>
        <c:dLbls/>
        <c:shape val="cylinder"/>
        <c:axId val="551051672"/>
        <c:axId val="551054728"/>
        <c:axId val="0"/>
      </c:bar3DChart>
      <c:catAx>
        <c:axId val="551051672"/>
        <c:scaling>
          <c:orientation val="minMax"/>
        </c:scaling>
        <c:axPos val="b"/>
        <c:tickLblPos val="nextTo"/>
        <c:crossAx val="551054728"/>
        <c:crosses val="autoZero"/>
        <c:auto val="1"/>
        <c:lblAlgn val="ctr"/>
        <c:lblOffset val="100"/>
      </c:catAx>
      <c:valAx>
        <c:axId val="551054728"/>
        <c:scaling>
          <c:orientation val="minMax"/>
        </c:scaling>
        <c:axPos val="l"/>
        <c:majorGridlines/>
        <c:numFmt formatCode="General" sourceLinked="1"/>
        <c:tickLblPos val="nextTo"/>
        <c:crossAx val="551051672"/>
        <c:crosses val="autoZero"/>
        <c:crossBetween val="between"/>
      </c:valAx>
    </c:plotArea>
    <c:legend>
      <c:legendPos val="r"/>
      <c:layout>
        <c:manualLayout>
          <c:xMode val="edge"/>
          <c:yMode val="edge"/>
          <c:x val="0.816402887139108"/>
          <c:y val="0.206961614173228"/>
          <c:w val="0.174506203769983"/>
          <c:h val="0.654826525590552"/>
        </c:manualLayout>
      </c:layout>
    </c:legend>
    <c:plotVisOnly val="1"/>
    <c:dispBlanksAs val="gap"/>
  </c:chart>
  <c:txPr>
    <a:bodyPr/>
    <a:lstStyle/>
    <a:p>
      <a:pPr>
        <a:defRPr sz="18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idx="1"/>
          </p:nvPr>
        </p:nvSpPr>
        <p:spPr>
          <a:xfrm>
            <a:off x="3995218" y="0"/>
            <a:ext cx="3056414" cy="465455"/>
          </a:xfrm>
          <a:prstGeom prst="rect">
            <a:avLst/>
          </a:prstGeom>
        </p:spPr>
        <p:txBody>
          <a:bodyPr vert="horz" lIns="92930" tIns="46465" rIns="92930" bIns="46465" rtlCol="0"/>
          <a:lstStyle>
            <a:lvl1pPr algn="r">
              <a:defRPr sz="1200"/>
            </a:lvl1pPr>
          </a:lstStyle>
          <a:p>
            <a:fld id="{74AFE0F3-9938-4EE2-8771-0FDD4B08CF3E}" type="datetimeFigureOut">
              <a:rPr lang="en-US" smtClean="0"/>
              <a:pPr/>
              <a:t>12/13/11</a:t>
            </a:fld>
            <a:endParaRPr lang="en-US"/>
          </a:p>
        </p:txBody>
      </p:sp>
      <p:sp>
        <p:nvSpPr>
          <p:cNvPr id="4" name="Slide Image Placeholder 3"/>
          <p:cNvSpPr>
            <a:spLocks noGrp="1" noRot="1" noChangeAspect="1"/>
          </p:cNvSpPr>
          <p:nvPr>
            <p:ph type="sldImg" idx="2"/>
          </p:nvPr>
        </p:nvSpPr>
        <p:spPr>
          <a:xfrm>
            <a:off x="1198563" y="698500"/>
            <a:ext cx="4656137" cy="3490913"/>
          </a:xfrm>
          <a:prstGeom prst="rect">
            <a:avLst/>
          </a:prstGeom>
          <a:noFill/>
          <a:ln w="12700">
            <a:solidFill>
              <a:prstClr val="black"/>
            </a:solidFill>
          </a:ln>
        </p:spPr>
        <p:txBody>
          <a:bodyPr vert="horz" lIns="92930" tIns="46465" rIns="92930" bIns="46465" rtlCol="0" anchor="ctr"/>
          <a:lstStyle/>
          <a:p>
            <a:endParaRPr lang="en-US"/>
          </a:p>
        </p:txBody>
      </p:sp>
      <p:sp>
        <p:nvSpPr>
          <p:cNvPr id="5" name="Notes Placeholder 4"/>
          <p:cNvSpPr>
            <a:spLocks noGrp="1"/>
          </p:cNvSpPr>
          <p:nvPr>
            <p:ph type="body" sz="quarter" idx="3"/>
          </p:nvPr>
        </p:nvSpPr>
        <p:spPr>
          <a:xfrm>
            <a:off x="705327" y="4421824"/>
            <a:ext cx="5642610" cy="4189095"/>
          </a:xfrm>
          <a:prstGeom prst="rect">
            <a:avLst/>
          </a:prstGeom>
        </p:spPr>
        <p:txBody>
          <a:bodyPr vert="horz" lIns="92930" tIns="46465" rIns="92930" bIns="4646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56414" cy="465455"/>
          </a:xfrm>
          <a:prstGeom prst="rect">
            <a:avLst/>
          </a:prstGeom>
        </p:spPr>
        <p:txBody>
          <a:bodyPr vert="horz" lIns="92930" tIns="46465" rIns="92930" bIns="46465" rtlCol="0" anchor="b"/>
          <a:lstStyle>
            <a:lvl1pPr algn="l">
              <a:defRPr sz="1200"/>
            </a:lvl1pPr>
          </a:lstStyle>
          <a:p>
            <a:endParaRPr lang="en-US"/>
          </a:p>
        </p:txBody>
      </p:sp>
      <p:sp>
        <p:nvSpPr>
          <p:cNvPr id="7" name="Slide Number Placeholder 6"/>
          <p:cNvSpPr>
            <a:spLocks noGrp="1"/>
          </p:cNvSpPr>
          <p:nvPr>
            <p:ph type="sldNum" sz="quarter" idx="5"/>
          </p:nvPr>
        </p:nvSpPr>
        <p:spPr>
          <a:xfrm>
            <a:off x="3995218" y="8842030"/>
            <a:ext cx="3056414" cy="465455"/>
          </a:xfrm>
          <a:prstGeom prst="rect">
            <a:avLst/>
          </a:prstGeom>
        </p:spPr>
        <p:txBody>
          <a:bodyPr vert="horz" lIns="92930" tIns="46465" rIns="92930" bIns="46465" rtlCol="0" anchor="b"/>
          <a:lstStyle>
            <a:lvl1pPr algn="r">
              <a:defRPr sz="1200"/>
            </a:lvl1pPr>
          </a:lstStyle>
          <a:p>
            <a:fld id="{C7D7571E-7512-433E-9A7D-AA40CA52AC75}"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09850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9D0004E-B1CF-4BFD-BB89-F840C25EDE2F}"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7D7571E-7512-433E-9A7D-AA40CA52AC75}"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Despite a drop in specific test scores,</a:t>
            </a:r>
            <a:r>
              <a:rPr lang="en-US" baseline="0" dirty="0" smtClean="0"/>
              <a:t> are performance relative to the Connecticut scores and the Total Group continues to be strong.</a:t>
            </a:r>
            <a:endParaRPr lang="en-US" dirty="0"/>
          </a:p>
        </p:txBody>
      </p:sp>
      <p:sp>
        <p:nvSpPr>
          <p:cNvPr id="4" name="Slide Number Placeholder 3"/>
          <p:cNvSpPr>
            <a:spLocks noGrp="1"/>
          </p:cNvSpPr>
          <p:nvPr>
            <p:ph type="sldNum" sz="quarter" idx="10"/>
          </p:nvPr>
        </p:nvSpPr>
        <p:spPr/>
        <p:txBody>
          <a:bodyPr/>
          <a:lstStyle/>
          <a:p>
            <a:pPr>
              <a:defRPr/>
            </a:pPr>
            <a:fld id="{79D0004E-B1CF-4BFD-BB89-F840C25EDE2F}" type="slidenum">
              <a:rPr lang="en-US" smtClean="0"/>
              <a:pPr>
                <a:defRPr/>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Woodstock Academy</a:t>
            </a:r>
            <a:r>
              <a:rPr lang="en-US" baseline="0" dirty="0" smtClean="0"/>
              <a:t> prepared students to take Advanced Placement tests in 12 subjects. </a:t>
            </a:r>
            <a:r>
              <a:rPr lang="en-US" dirty="0" smtClean="0"/>
              <a:t>A score of 3 or better is accepted at most state college  and universities for college class credit. </a:t>
            </a:r>
            <a:endParaRPr lang="en-US" dirty="0"/>
          </a:p>
        </p:txBody>
      </p:sp>
      <p:sp>
        <p:nvSpPr>
          <p:cNvPr id="4" name="Slide Number Placeholder 3"/>
          <p:cNvSpPr>
            <a:spLocks noGrp="1"/>
          </p:cNvSpPr>
          <p:nvPr>
            <p:ph type="sldNum" sz="quarter" idx="10"/>
          </p:nvPr>
        </p:nvSpPr>
        <p:spPr/>
        <p:txBody>
          <a:bodyPr/>
          <a:lstStyle/>
          <a:p>
            <a:pPr>
              <a:defRPr/>
            </a:pPr>
            <a:fld id="{79D0004E-B1CF-4BFD-BB89-F840C25EDE2F}" type="slidenum">
              <a:rPr lang="en-US" smtClean="0"/>
              <a:pPr>
                <a:defRPr/>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Kudos</a:t>
            </a:r>
            <a:r>
              <a:rPr lang="en-US" baseline="0" dirty="0" smtClean="0"/>
              <a:t> to the Math department, who for the second year in a row, have done extremely well.  This year, almost half of the test-takers scored perfect 5s (46%).</a:t>
            </a:r>
            <a:endParaRPr lang="en-US" dirty="0"/>
          </a:p>
        </p:txBody>
      </p:sp>
      <p:sp>
        <p:nvSpPr>
          <p:cNvPr id="4" name="Slide Number Placeholder 3"/>
          <p:cNvSpPr>
            <a:spLocks noGrp="1"/>
          </p:cNvSpPr>
          <p:nvPr>
            <p:ph type="sldNum" sz="quarter" idx="10"/>
          </p:nvPr>
        </p:nvSpPr>
        <p:spPr/>
        <p:txBody>
          <a:bodyPr/>
          <a:lstStyle/>
          <a:p>
            <a:pPr>
              <a:defRPr/>
            </a:pPr>
            <a:fld id="{79D0004E-B1CF-4BFD-BB89-F840C25EDE2F}" type="slidenum">
              <a:rPr lang="en-US" smtClean="0"/>
              <a:pPr>
                <a:defRPr/>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Number of tests taken is up from 121 (+13).  The number of students</a:t>
            </a:r>
            <a:r>
              <a:rPr lang="en-US" baseline="0" dirty="0" smtClean="0"/>
              <a:t> with a 4 or better is up from 57% last year.  The number of students with a 3 or better is up 1%.</a:t>
            </a:r>
            <a:endParaRPr lang="en-US" dirty="0"/>
          </a:p>
        </p:txBody>
      </p:sp>
      <p:sp>
        <p:nvSpPr>
          <p:cNvPr id="4" name="Slide Number Placeholder 3"/>
          <p:cNvSpPr>
            <a:spLocks noGrp="1"/>
          </p:cNvSpPr>
          <p:nvPr>
            <p:ph type="sldNum" sz="quarter" idx="10"/>
          </p:nvPr>
        </p:nvSpPr>
        <p:spPr/>
        <p:txBody>
          <a:bodyPr/>
          <a:lstStyle/>
          <a:p>
            <a:pPr>
              <a:defRPr/>
            </a:pPr>
            <a:fld id="{79D0004E-B1CF-4BFD-BB89-F840C25EDE2F}" type="slidenum">
              <a:rPr lang="en-US" smtClean="0"/>
              <a:pPr>
                <a:defRPr/>
              </a:pPr>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9D0004E-B1CF-4BFD-BB89-F840C25EDE2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D7571E-7512-433E-9A7D-AA40CA52AC75}" type="slidenum">
              <a:rPr lang="en-US" smtClean="0"/>
              <a:pPr/>
              <a:t>3</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00792750"/>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9D0004E-B1CF-4BFD-BB89-F840C25EDE2F}"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9D0004E-B1CF-4BFD-BB89-F840C25EDE2F}"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7D7571E-7512-433E-9A7D-AA40CA52AC75}"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29305">
              <a:defRPr/>
            </a:pPr>
            <a:r>
              <a:rPr lang="en-US" dirty="0" smtClean="0"/>
              <a:t>A good comparison of WA’s scores</a:t>
            </a:r>
            <a:r>
              <a:rPr lang="en-US" baseline="0" dirty="0" smtClean="0"/>
              <a:t> are other schools grouped in DRG E.  There are 7 data indicators used to classify similar districts: median family income, parental education, parental occupation, percentage of children living in single-parent families, percentage of school students eligible to receive free or reduced meals, the percentage of students whose family speaks another language other than English at home, and the number of students attending schools in that district.  DRG E includes….</a:t>
            </a:r>
            <a:endParaRPr lang="en-US" dirty="0" smtClean="0"/>
          </a:p>
          <a:p>
            <a:endParaRPr lang="en-US" dirty="0"/>
          </a:p>
        </p:txBody>
      </p:sp>
      <p:sp>
        <p:nvSpPr>
          <p:cNvPr id="4" name="Slide Number Placeholder 3"/>
          <p:cNvSpPr>
            <a:spLocks noGrp="1"/>
          </p:cNvSpPr>
          <p:nvPr>
            <p:ph type="sldNum" sz="quarter" idx="10"/>
          </p:nvPr>
        </p:nvSpPr>
        <p:spPr/>
        <p:txBody>
          <a:bodyPr/>
          <a:lstStyle/>
          <a:p>
            <a:fld id="{C7D7571E-7512-433E-9A7D-AA40CA52AC75}"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9D0004E-B1CF-4BFD-BB89-F840C25EDE2F}"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7D7571E-7512-433E-9A7D-AA40CA52AC75}"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eaLnBrk="1" hangingPunct="1">
                <a:defRPr/>
              </a:pPr>
              <a:endParaRPr kumimoji="1" lang="en-US" sz="240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eaLnBrk="1" hangingPunct="1">
                <a:defRPr/>
              </a:pPr>
              <a:endParaRPr kumimoji="1" lang="en-US" sz="2400">
                <a:latin typeface="Times New Roman" pitchFamily="18" charset="0"/>
              </a:endParaRPr>
            </a:p>
          </p:txBody>
        </p:sp>
      </p:grpSp>
      <p:grpSp>
        <p:nvGrpSpPr>
          <p:cNvPr id="3"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pPr>
                <a:defRPr/>
              </a:pPr>
              <a:endParaRPr lang="en-US"/>
            </a:p>
          </p:txBody>
        </p:sp>
        <p:sp>
          <p:nvSpPr>
            <p:cNvPr id="9"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pPr>
                <a:defRPr/>
              </a:pPr>
              <a:endParaRPr lang="en-US"/>
            </a:p>
          </p:txBody>
        </p:sp>
      </p:grpSp>
      <p:sp>
        <p:nvSpPr>
          <p:cNvPr id="91144"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en-US" smtClean="0"/>
              <a:t>Click to edit Master subtitle style</a:t>
            </a:r>
            <a:endParaRPr lang="en-US"/>
          </a:p>
        </p:txBody>
      </p:sp>
      <p:sp>
        <p:nvSpPr>
          <p:cNvPr id="91148"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en-US" smtClean="0"/>
              <a:t>Click to edit Master title style</a:t>
            </a:r>
            <a:endParaRPr lang="en-US"/>
          </a:p>
        </p:txBody>
      </p:sp>
      <p:sp>
        <p:nvSpPr>
          <p:cNvPr id="10" name="Rectangle 9"/>
          <p:cNvSpPr>
            <a:spLocks noGrp="1" noChangeArrowheads="1"/>
          </p:cNvSpPr>
          <p:nvPr>
            <p:ph type="dt" sz="quarter" idx="10"/>
          </p:nvPr>
        </p:nvSpPr>
        <p:spPr/>
        <p:txBody>
          <a:bodyPr/>
          <a:lstStyle>
            <a:lvl1pPr>
              <a:defRPr>
                <a:solidFill>
                  <a:schemeClr val="bg1"/>
                </a:solidFill>
              </a:defRPr>
            </a:lvl1pPr>
          </a:lstStyle>
          <a:p>
            <a:fld id="{EC35DB6C-3DD4-4A12-89BB-D08F4EF05B20}" type="datetimeFigureOut">
              <a:rPr lang="en-US" smtClean="0"/>
              <a:pPr/>
              <a:t>12/13/11</a:t>
            </a:fld>
            <a:endParaRPr lang="en-US"/>
          </a:p>
        </p:txBody>
      </p:sp>
      <p:sp>
        <p:nvSpPr>
          <p:cNvPr id="11" name="Rectangle 10"/>
          <p:cNvSpPr>
            <a:spLocks noGrp="1" noChangeArrowheads="1"/>
          </p:cNvSpPr>
          <p:nvPr>
            <p:ph type="ftr" sz="quarter" idx="11"/>
          </p:nvPr>
        </p:nvSpPr>
        <p:spPr/>
        <p:txBody>
          <a:bodyPr/>
          <a:lstStyle>
            <a:lvl1pPr algn="r">
              <a:defRPr/>
            </a:lvl1pPr>
          </a:lstStyle>
          <a:p>
            <a:endParaRPr lang="en-US"/>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a:lvl1pPr>
          </a:lstStyle>
          <a:p>
            <a:fld id="{9B5AE457-11C6-470E-994F-F4CCA9DA702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fld id="{EC35DB6C-3DD4-4A12-89BB-D08F4EF05B20}" type="datetimeFigureOut">
              <a:rPr lang="en-US" smtClean="0"/>
              <a:pPr/>
              <a:t>12/13/11</a:t>
            </a:fld>
            <a:endParaRPr lang="en-US"/>
          </a:p>
        </p:txBody>
      </p:sp>
      <p:sp>
        <p:nvSpPr>
          <p:cNvPr id="5" name="Rectangle 12"/>
          <p:cNvSpPr>
            <a:spLocks noGrp="1" noChangeArrowheads="1"/>
          </p:cNvSpPr>
          <p:nvPr>
            <p:ph type="ftr" sz="quarter" idx="11"/>
          </p:nvPr>
        </p:nvSpPr>
        <p:spPr>
          <a:ln/>
        </p:spPr>
        <p:txBody>
          <a:bodyPr/>
          <a:lstStyle>
            <a:lvl1pPr>
              <a:defRPr/>
            </a:lvl1pPr>
          </a:lstStyle>
          <a:p>
            <a:endParaRPr lang="en-US"/>
          </a:p>
        </p:txBody>
      </p:sp>
      <p:sp>
        <p:nvSpPr>
          <p:cNvPr id="6" name="Rectangle 13"/>
          <p:cNvSpPr>
            <a:spLocks noGrp="1" noChangeArrowheads="1"/>
          </p:cNvSpPr>
          <p:nvPr>
            <p:ph type="sldNum" sz="quarter" idx="12"/>
          </p:nvPr>
        </p:nvSpPr>
        <p:spPr>
          <a:ln/>
        </p:spPr>
        <p:txBody>
          <a:bodyPr/>
          <a:lstStyle>
            <a:lvl1pPr>
              <a:defRPr/>
            </a:lvl1pPr>
          </a:lstStyle>
          <a:p>
            <a:fld id="{9B5AE457-11C6-470E-994F-F4CCA9DA702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fld id="{EC35DB6C-3DD4-4A12-89BB-D08F4EF05B20}" type="datetimeFigureOut">
              <a:rPr lang="en-US" smtClean="0"/>
              <a:pPr/>
              <a:t>12/13/11</a:t>
            </a:fld>
            <a:endParaRPr lang="en-US"/>
          </a:p>
        </p:txBody>
      </p:sp>
      <p:sp>
        <p:nvSpPr>
          <p:cNvPr id="5" name="Rectangle 12"/>
          <p:cNvSpPr>
            <a:spLocks noGrp="1" noChangeArrowheads="1"/>
          </p:cNvSpPr>
          <p:nvPr>
            <p:ph type="ftr" sz="quarter" idx="11"/>
          </p:nvPr>
        </p:nvSpPr>
        <p:spPr>
          <a:ln/>
        </p:spPr>
        <p:txBody>
          <a:bodyPr/>
          <a:lstStyle>
            <a:lvl1pPr>
              <a:defRPr/>
            </a:lvl1pPr>
          </a:lstStyle>
          <a:p>
            <a:endParaRPr lang="en-US"/>
          </a:p>
        </p:txBody>
      </p:sp>
      <p:sp>
        <p:nvSpPr>
          <p:cNvPr id="6" name="Rectangle 13"/>
          <p:cNvSpPr>
            <a:spLocks noGrp="1" noChangeArrowheads="1"/>
          </p:cNvSpPr>
          <p:nvPr>
            <p:ph type="sldNum" sz="quarter" idx="12"/>
          </p:nvPr>
        </p:nvSpPr>
        <p:spPr>
          <a:ln/>
        </p:spPr>
        <p:txBody>
          <a:bodyPr/>
          <a:lstStyle>
            <a:lvl1pPr>
              <a:defRPr/>
            </a:lvl1pPr>
          </a:lstStyle>
          <a:p>
            <a:fld id="{9B5AE457-11C6-470E-994F-F4CCA9DA7022}"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924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8200" y="2362200"/>
            <a:ext cx="3770313" cy="3724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fld id="{EC35DB6C-3DD4-4A12-89BB-D08F4EF05B20}" type="datetimeFigureOut">
              <a:rPr lang="en-US" smtClean="0"/>
              <a:pPr/>
              <a:t>12/13/11</a:t>
            </a:fld>
            <a:endParaRPr lang="en-US"/>
          </a:p>
        </p:txBody>
      </p:sp>
      <p:sp>
        <p:nvSpPr>
          <p:cNvPr id="6" name="Rectangle 12"/>
          <p:cNvSpPr>
            <a:spLocks noGrp="1" noChangeArrowheads="1"/>
          </p:cNvSpPr>
          <p:nvPr>
            <p:ph type="ftr" sz="quarter" idx="11"/>
          </p:nvPr>
        </p:nvSpPr>
        <p:spPr>
          <a:ln/>
        </p:spPr>
        <p:txBody>
          <a:bodyPr/>
          <a:lstStyle>
            <a:lvl1pPr>
              <a:defRPr/>
            </a:lvl1pPr>
          </a:lstStyle>
          <a:p>
            <a:endParaRPr lang="en-US"/>
          </a:p>
        </p:txBody>
      </p:sp>
      <p:sp>
        <p:nvSpPr>
          <p:cNvPr id="7" name="Rectangle 13"/>
          <p:cNvSpPr>
            <a:spLocks noGrp="1" noChangeArrowheads="1"/>
          </p:cNvSpPr>
          <p:nvPr>
            <p:ph type="sldNum" sz="quarter" idx="12"/>
          </p:nvPr>
        </p:nvSpPr>
        <p:spPr>
          <a:ln/>
        </p:spPr>
        <p:txBody>
          <a:bodyPr/>
          <a:lstStyle>
            <a:lvl1pPr>
              <a:defRPr/>
            </a:lvl1pPr>
          </a:lstStyle>
          <a:p>
            <a:fld id="{9B5AE457-11C6-470E-994F-F4CCA9DA7022}"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924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2362200"/>
            <a:ext cx="3770313" cy="3724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760913" y="2362200"/>
            <a:ext cx="3770312" cy="3724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fld id="{EC35DB6C-3DD4-4A12-89BB-D08F4EF05B20}" type="datetimeFigureOut">
              <a:rPr lang="en-US" smtClean="0"/>
              <a:pPr/>
              <a:t>12/13/11</a:t>
            </a:fld>
            <a:endParaRPr lang="en-US"/>
          </a:p>
        </p:txBody>
      </p:sp>
      <p:sp>
        <p:nvSpPr>
          <p:cNvPr id="6" name="Rectangle 12"/>
          <p:cNvSpPr>
            <a:spLocks noGrp="1" noChangeArrowheads="1"/>
          </p:cNvSpPr>
          <p:nvPr>
            <p:ph type="ftr" sz="quarter" idx="11"/>
          </p:nvPr>
        </p:nvSpPr>
        <p:spPr>
          <a:ln/>
        </p:spPr>
        <p:txBody>
          <a:bodyPr/>
          <a:lstStyle>
            <a:lvl1pPr>
              <a:defRPr/>
            </a:lvl1pPr>
          </a:lstStyle>
          <a:p>
            <a:endParaRPr lang="en-US"/>
          </a:p>
        </p:txBody>
      </p:sp>
      <p:sp>
        <p:nvSpPr>
          <p:cNvPr id="7" name="Rectangle 13"/>
          <p:cNvSpPr>
            <a:spLocks noGrp="1" noChangeArrowheads="1"/>
          </p:cNvSpPr>
          <p:nvPr>
            <p:ph type="sldNum" sz="quarter" idx="12"/>
          </p:nvPr>
        </p:nvSpPr>
        <p:spPr>
          <a:ln/>
        </p:spPr>
        <p:txBody>
          <a:bodyPr/>
          <a:lstStyle>
            <a:lvl1pPr>
              <a:defRPr/>
            </a:lvl1pPr>
          </a:lstStyle>
          <a:p>
            <a:fld id="{9B5AE457-11C6-470E-994F-F4CCA9DA7022}"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9248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838200" y="2362200"/>
            <a:ext cx="7693025" cy="3724275"/>
          </a:xfrm>
        </p:spPr>
        <p:txBody>
          <a:bodyPr/>
          <a:lstStyle/>
          <a:p>
            <a:pPr lvl="0"/>
            <a:r>
              <a:rPr lang="en-US" noProof="0" smtClean="0"/>
              <a:t>Click icon to add chart</a:t>
            </a:r>
          </a:p>
        </p:txBody>
      </p:sp>
      <p:sp>
        <p:nvSpPr>
          <p:cNvPr id="4" name="Rectangle 11"/>
          <p:cNvSpPr>
            <a:spLocks noGrp="1" noChangeArrowheads="1"/>
          </p:cNvSpPr>
          <p:nvPr>
            <p:ph type="dt" sz="half" idx="10"/>
          </p:nvPr>
        </p:nvSpPr>
        <p:spPr>
          <a:ln/>
        </p:spPr>
        <p:txBody>
          <a:bodyPr/>
          <a:lstStyle>
            <a:lvl1pPr>
              <a:defRPr/>
            </a:lvl1pPr>
          </a:lstStyle>
          <a:p>
            <a:fld id="{EC35DB6C-3DD4-4A12-89BB-D08F4EF05B20}" type="datetimeFigureOut">
              <a:rPr lang="en-US" smtClean="0"/>
              <a:pPr/>
              <a:t>12/13/11</a:t>
            </a:fld>
            <a:endParaRPr lang="en-US"/>
          </a:p>
        </p:txBody>
      </p:sp>
      <p:sp>
        <p:nvSpPr>
          <p:cNvPr id="5" name="Rectangle 12"/>
          <p:cNvSpPr>
            <a:spLocks noGrp="1" noChangeArrowheads="1"/>
          </p:cNvSpPr>
          <p:nvPr>
            <p:ph type="ftr" sz="quarter" idx="11"/>
          </p:nvPr>
        </p:nvSpPr>
        <p:spPr>
          <a:ln/>
        </p:spPr>
        <p:txBody>
          <a:bodyPr/>
          <a:lstStyle>
            <a:lvl1pPr>
              <a:defRPr/>
            </a:lvl1pPr>
          </a:lstStyle>
          <a:p>
            <a:endParaRPr lang="en-US"/>
          </a:p>
        </p:txBody>
      </p:sp>
      <p:sp>
        <p:nvSpPr>
          <p:cNvPr id="6" name="Rectangle 13"/>
          <p:cNvSpPr>
            <a:spLocks noGrp="1" noChangeArrowheads="1"/>
          </p:cNvSpPr>
          <p:nvPr>
            <p:ph type="sldNum" sz="quarter" idx="12"/>
          </p:nvPr>
        </p:nvSpPr>
        <p:spPr>
          <a:ln/>
        </p:spPr>
        <p:txBody>
          <a:bodyPr/>
          <a:lstStyle>
            <a:lvl1pPr>
              <a:defRPr/>
            </a:lvl1pPr>
          </a:lstStyle>
          <a:p>
            <a:fld id="{9B5AE457-11C6-470E-994F-F4CCA9DA7022}"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924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8200" y="2362200"/>
            <a:ext cx="3770313" cy="3724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760913" y="2362200"/>
            <a:ext cx="3770312" cy="17859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760913" y="4300538"/>
            <a:ext cx="3770312" cy="17859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11"/>
          <p:cNvSpPr>
            <a:spLocks noGrp="1" noChangeArrowheads="1"/>
          </p:cNvSpPr>
          <p:nvPr>
            <p:ph type="dt" sz="half" idx="10"/>
          </p:nvPr>
        </p:nvSpPr>
        <p:spPr>
          <a:ln/>
        </p:spPr>
        <p:txBody>
          <a:bodyPr/>
          <a:lstStyle>
            <a:lvl1pPr>
              <a:defRPr/>
            </a:lvl1pPr>
          </a:lstStyle>
          <a:p>
            <a:fld id="{EC35DB6C-3DD4-4A12-89BB-D08F4EF05B20}" type="datetimeFigureOut">
              <a:rPr lang="en-US" smtClean="0"/>
              <a:pPr/>
              <a:t>12/13/11</a:t>
            </a:fld>
            <a:endParaRPr lang="en-US"/>
          </a:p>
        </p:txBody>
      </p:sp>
      <p:sp>
        <p:nvSpPr>
          <p:cNvPr id="7" name="Rectangle 12"/>
          <p:cNvSpPr>
            <a:spLocks noGrp="1" noChangeArrowheads="1"/>
          </p:cNvSpPr>
          <p:nvPr>
            <p:ph type="ftr" sz="quarter" idx="11"/>
          </p:nvPr>
        </p:nvSpPr>
        <p:spPr>
          <a:ln/>
        </p:spPr>
        <p:txBody>
          <a:bodyPr/>
          <a:lstStyle>
            <a:lvl1pPr>
              <a:defRPr/>
            </a:lvl1pPr>
          </a:lstStyle>
          <a:p>
            <a:endParaRPr lang="en-US"/>
          </a:p>
        </p:txBody>
      </p:sp>
      <p:sp>
        <p:nvSpPr>
          <p:cNvPr id="8" name="Rectangle 13"/>
          <p:cNvSpPr>
            <a:spLocks noGrp="1" noChangeArrowheads="1"/>
          </p:cNvSpPr>
          <p:nvPr>
            <p:ph type="sldNum" sz="quarter" idx="12"/>
          </p:nvPr>
        </p:nvSpPr>
        <p:spPr>
          <a:ln/>
        </p:spPr>
        <p:txBody>
          <a:bodyPr/>
          <a:lstStyle>
            <a:lvl1pPr>
              <a:defRPr/>
            </a:lvl1pPr>
          </a:lstStyle>
          <a:p>
            <a:fld id="{9B5AE457-11C6-470E-994F-F4CCA9DA7022}"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9248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838200" y="2362200"/>
            <a:ext cx="7693025" cy="3724275"/>
          </a:xfrm>
        </p:spPr>
        <p:txBody>
          <a:bodyPr/>
          <a:lstStyle/>
          <a:p>
            <a:pPr lvl="0"/>
            <a:r>
              <a:rPr lang="en-US" noProof="0" smtClean="0"/>
              <a:t>Click icon to add table</a:t>
            </a:r>
          </a:p>
        </p:txBody>
      </p:sp>
      <p:sp>
        <p:nvSpPr>
          <p:cNvPr id="4" name="Rectangle 11"/>
          <p:cNvSpPr>
            <a:spLocks noGrp="1" noChangeArrowheads="1"/>
          </p:cNvSpPr>
          <p:nvPr>
            <p:ph type="dt" sz="half" idx="10"/>
          </p:nvPr>
        </p:nvSpPr>
        <p:spPr>
          <a:ln/>
        </p:spPr>
        <p:txBody>
          <a:bodyPr/>
          <a:lstStyle>
            <a:lvl1pPr>
              <a:defRPr/>
            </a:lvl1pPr>
          </a:lstStyle>
          <a:p>
            <a:fld id="{EC35DB6C-3DD4-4A12-89BB-D08F4EF05B20}" type="datetimeFigureOut">
              <a:rPr lang="en-US" smtClean="0"/>
              <a:pPr/>
              <a:t>12/13/11</a:t>
            </a:fld>
            <a:endParaRPr lang="en-US"/>
          </a:p>
        </p:txBody>
      </p:sp>
      <p:sp>
        <p:nvSpPr>
          <p:cNvPr id="5" name="Rectangle 12"/>
          <p:cNvSpPr>
            <a:spLocks noGrp="1" noChangeArrowheads="1"/>
          </p:cNvSpPr>
          <p:nvPr>
            <p:ph type="ftr" sz="quarter" idx="11"/>
          </p:nvPr>
        </p:nvSpPr>
        <p:spPr>
          <a:ln/>
        </p:spPr>
        <p:txBody>
          <a:bodyPr/>
          <a:lstStyle>
            <a:lvl1pPr>
              <a:defRPr/>
            </a:lvl1pPr>
          </a:lstStyle>
          <a:p>
            <a:endParaRPr lang="en-US"/>
          </a:p>
        </p:txBody>
      </p:sp>
      <p:sp>
        <p:nvSpPr>
          <p:cNvPr id="6" name="Rectangle 13"/>
          <p:cNvSpPr>
            <a:spLocks noGrp="1" noChangeArrowheads="1"/>
          </p:cNvSpPr>
          <p:nvPr>
            <p:ph type="sldNum" sz="quarter" idx="12"/>
          </p:nvPr>
        </p:nvSpPr>
        <p:spPr>
          <a:ln/>
        </p:spPr>
        <p:txBody>
          <a:bodyPr/>
          <a:lstStyle>
            <a:lvl1pPr>
              <a:defRPr/>
            </a:lvl1pPr>
          </a:lstStyle>
          <a:p>
            <a:fld id="{9B5AE457-11C6-470E-994F-F4CCA9DA702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fld id="{EC35DB6C-3DD4-4A12-89BB-D08F4EF05B20}" type="datetimeFigureOut">
              <a:rPr lang="en-US" smtClean="0"/>
              <a:pPr/>
              <a:t>12/13/11</a:t>
            </a:fld>
            <a:endParaRPr lang="en-US"/>
          </a:p>
        </p:txBody>
      </p:sp>
      <p:sp>
        <p:nvSpPr>
          <p:cNvPr id="5" name="Rectangle 12"/>
          <p:cNvSpPr>
            <a:spLocks noGrp="1" noChangeArrowheads="1"/>
          </p:cNvSpPr>
          <p:nvPr>
            <p:ph type="ftr" sz="quarter" idx="11"/>
          </p:nvPr>
        </p:nvSpPr>
        <p:spPr>
          <a:ln/>
        </p:spPr>
        <p:txBody>
          <a:bodyPr/>
          <a:lstStyle>
            <a:lvl1pPr>
              <a:defRPr/>
            </a:lvl1pPr>
          </a:lstStyle>
          <a:p>
            <a:endParaRPr lang="en-US"/>
          </a:p>
        </p:txBody>
      </p:sp>
      <p:sp>
        <p:nvSpPr>
          <p:cNvPr id="6" name="Rectangle 13"/>
          <p:cNvSpPr>
            <a:spLocks noGrp="1" noChangeArrowheads="1"/>
          </p:cNvSpPr>
          <p:nvPr>
            <p:ph type="sldNum" sz="quarter" idx="12"/>
          </p:nvPr>
        </p:nvSpPr>
        <p:spPr>
          <a:ln/>
        </p:spPr>
        <p:txBody>
          <a:bodyPr/>
          <a:lstStyle>
            <a:lvl1pPr>
              <a:defRPr/>
            </a:lvl1pPr>
          </a:lstStyle>
          <a:p>
            <a:fld id="{9B5AE457-11C6-470E-994F-F4CCA9DA702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fld id="{EC35DB6C-3DD4-4A12-89BB-D08F4EF05B20}" type="datetimeFigureOut">
              <a:rPr lang="en-US" smtClean="0"/>
              <a:pPr/>
              <a:t>12/13/11</a:t>
            </a:fld>
            <a:endParaRPr lang="en-US"/>
          </a:p>
        </p:txBody>
      </p:sp>
      <p:sp>
        <p:nvSpPr>
          <p:cNvPr id="5" name="Rectangle 12"/>
          <p:cNvSpPr>
            <a:spLocks noGrp="1" noChangeArrowheads="1"/>
          </p:cNvSpPr>
          <p:nvPr>
            <p:ph type="ftr" sz="quarter" idx="11"/>
          </p:nvPr>
        </p:nvSpPr>
        <p:spPr>
          <a:ln/>
        </p:spPr>
        <p:txBody>
          <a:bodyPr/>
          <a:lstStyle>
            <a:lvl1pPr>
              <a:defRPr/>
            </a:lvl1pPr>
          </a:lstStyle>
          <a:p>
            <a:endParaRPr lang="en-US"/>
          </a:p>
        </p:txBody>
      </p:sp>
      <p:sp>
        <p:nvSpPr>
          <p:cNvPr id="6" name="Rectangle 13"/>
          <p:cNvSpPr>
            <a:spLocks noGrp="1" noChangeArrowheads="1"/>
          </p:cNvSpPr>
          <p:nvPr>
            <p:ph type="sldNum" sz="quarter" idx="12"/>
          </p:nvPr>
        </p:nvSpPr>
        <p:spPr>
          <a:ln/>
        </p:spPr>
        <p:txBody>
          <a:bodyPr/>
          <a:lstStyle>
            <a:lvl1pPr>
              <a:defRPr/>
            </a:lvl1pPr>
          </a:lstStyle>
          <a:p>
            <a:fld id="{9B5AE457-11C6-470E-994F-F4CCA9DA702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fld id="{EC35DB6C-3DD4-4A12-89BB-D08F4EF05B20}" type="datetimeFigureOut">
              <a:rPr lang="en-US" smtClean="0"/>
              <a:pPr/>
              <a:t>12/13/11</a:t>
            </a:fld>
            <a:endParaRPr lang="en-US"/>
          </a:p>
        </p:txBody>
      </p:sp>
      <p:sp>
        <p:nvSpPr>
          <p:cNvPr id="6" name="Rectangle 12"/>
          <p:cNvSpPr>
            <a:spLocks noGrp="1" noChangeArrowheads="1"/>
          </p:cNvSpPr>
          <p:nvPr>
            <p:ph type="ftr" sz="quarter" idx="11"/>
          </p:nvPr>
        </p:nvSpPr>
        <p:spPr>
          <a:ln/>
        </p:spPr>
        <p:txBody>
          <a:bodyPr/>
          <a:lstStyle>
            <a:lvl1pPr>
              <a:defRPr/>
            </a:lvl1pPr>
          </a:lstStyle>
          <a:p>
            <a:endParaRPr lang="en-US"/>
          </a:p>
        </p:txBody>
      </p:sp>
      <p:sp>
        <p:nvSpPr>
          <p:cNvPr id="7" name="Rectangle 13"/>
          <p:cNvSpPr>
            <a:spLocks noGrp="1" noChangeArrowheads="1"/>
          </p:cNvSpPr>
          <p:nvPr>
            <p:ph type="sldNum" sz="quarter" idx="12"/>
          </p:nvPr>
        </p:nvSpPr>
        <p:spPr>
          <a:ln/>
        </p:spPr>
        <p:txBody>
          <a:bodyPr/>
          <a:lstStyle>
            <a:lvl1pPr>
              <a:defRPr/>
            </a:lvl1pPr>
          </a:lstStyle>
          <a:p>
            <a:fld id="{9B5AE457-11C6-470E-994F-F4CCA9DA702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fld id="{EC35DB6C-3DD4-4A12-89BB-D08F4EF05B20}" type="datetimeFigureOut">
              <a:rPr lang="en-US" smtClean="0"/>
              <a:pPr/>
              <a:t>12/13/11</a:t>
            </a:fld>
            <a:endParaRPr lang="en-US"/>
          </a:p>
        </p:txBody>
      </p:sp>
      <p:sp>
        <p:nvSpPr>
          <p:cNvPr id="8" name="Rectangle 12"/>
          <p:cNvSpPr>
            <a:spLocks noGrp="1" noChangeArrowheads="1"/>
          </p:cNvSpPr>
          <p:nvPr>
            <p:ph type="ftr" sz="quarter" idx="11"/>
          </p:nvPr>
        </p:nvSpPr>
        <p:spPr>
          <a:ln/>
        </p:spPr>
        <p:txBody>
          <a:bodyPr/>
          <a:lstStyle>
            <a:lvl1pPr>
              <a:defRPr/>
            </a:lvl1pPr>
          </a:lstStyle>
          <a:p>
            <a:endParaRPr lang="en-US"/>
          </a:p>
        </p:txBody>
      </p:sp>
      <p:sp>
        <p:nvSpPr>
          <p:cNvPr id="9" name="Rectangle 13"/>
          <p:cNvSpPr>
            <a:spLocks noGrp="1" noChangeArrowheads="1"/>
          </p:cNvSpPr>
          <p:nvPr>
            <p:ph type="sldNum" sz="quarter" idx="12"/>
          </p:nvPr>
        </p:nvSpPr>
        <p:spPr>
          <a:ln/>
        </p:spPr>
        <p:txBody>
          <a:bodyPr/>
          <a:lstStyle>
            <a:lvl1pPr>
              <a:defRPr/>
            </a:lvl1pPr>
          </a:lstStyle>
          <a:p>
            <a:fld id="{9B5AE457-11C6-470E-994F-F4CCA9DA702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fld id="{EC35DB6C-3DD4-4A12-89BB-D08F4EF05B20}" type="datetimeFigureOut">
              <a:rPr lang="en-US" smtClean="0"/>
              <a:pPr/>
              <a:t>12/13/11</a:t>
            </a:fld>
            <a:endParaRPr lang="en-US"/>
          </a:p>
        </p:txBody>
      </p:sp>
      <p:sp>
        <p:nvSpPr>
          <p:cNvPr id="4" name="Rectangle 12"/>
          <p:cNvSpPr>
            <a:spLocks noGrp="1" noChangeArrowheads="1"/>
          </p:cNvSpPr>
          <p:nvPr>
            <p:ph type="ftr" sz="quarter" idx="11"/>
          </p:nvPr>
        </p:nvSpPr>
        <p:spPr>
          <a:ln/>
        </p:spPr>
        <p:txBody>
          <a:bodyPr/>
          <a:lstStyle>
            <a:lvl1pPr>
              <a:defRPr/>
            </a:lvl1pPr>
          </a:lstStyle>
          <a:p>
            <a:endParaRPr lang="en-US"/>
          </a:p>
        </p:txBody>
      </p:sp>
      <p:sp>
        <p:nvSpPr>
          <p:cNvPr id="5" name="Rectangle 13"/>
          <p:cNvSpPr>
            <a:spLocks noGrp="1" noChangeArrowheads="1"/>
          </p:cNvSpPr>
          <p:nvPr>
            <p:ph type="sldNum" sz="quarter" idx="12"/>
          </p:nvPr>
        </p:nvSpPr>
        <p:spPr>
          <a:ln/>
        </p:spPr>
        <p:txBody>
          <a:bodyPr/>
          <a:lstStyle>
            <a:lvl1pPr>
              <a:defRPr/>
            </a:lvl1pPr>
          </a:lstStyle>
          <a:p>
            <a:fld id="{9B5AE457-11C6-470E-994F-F4CCA9DA702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fld id="{EC35DB6C-3DD4-4A12-89BB-D08F4EF05B20}" type="datetimeFigureOut">
              <a:rPr lang="en-US" smtClean="0"/>
              <a:pPr/>
              <a:t>12/13/11</a:t>
            </a:fld>
            <a:endParaRPr lang="en-US"/>
          </a:p>
        </p:txBody>
      </p:sp>
      <p:sp>
        <p:nvSpPr>
          <p:cNvPr id="3" name="Rectangle 12"/>
          <p:cNvSpPr>
            <a:spLocks noGrp="1" noChangeArrowheads="1"/>
          </p:cNvSpPr>
          <p:nvPr>
            <p:ph type="ftr" sz="quarter" idx="11"/>
          </p:nvPr>
        </p:nvSpPr>
        <p:spPr>
          <a:ln/>
        </p:spPr>
        <p:txBody>
          <a:bodyPr/>
          <a:lstStyle>
            <a:lvl1pPr>
              <a:defRPr/>
            </a:lvl1pPr>
          </a:lstStyle>
          <a:p>
            <a:endParaRPr lang="en-US"/>
          </a:p>
        </p:txBody>
      </p:sp>
      <p:sp>
        <p:nvSpPr>
          <p:cNvPr id="4" name="Rectangle 13"/>
          <p:cNvSpPr>
            <a:spLocks noGrp="1" noChangeArrowheads="1"/>
          </p:cNvSpPr>
          <p:nvPr>
            <p:ph type="sldNum" sz="quarter" idx="12"/>
          </p:nvPr>
        </p:nvSpPr>
        <p:spPr>
          <a:ln/>
        </p:spPr>
        <p:txBody>
          <a:bodyPr/>
          <a:lstStyle>
            <a:lvl1pPr>
              <a:defRPr/>
            </a:lvl1pPr>
          </a:lstStyle>
          <a:p>
            <a:fld id="{9B5AE457-11C6-470E-994F-F4CCA9DA702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fld id="{EC35DB6C-3DD4-4A12-89BB-D08F4EF05B20}" type="datetimeFigureOut">
              <a:rPr lang="en-US" smtClean="0"/>
              <a:pPr/>
              <a:t>12/13/11</a:t>
            </a:fld>
            <a:endParaRPr lang="en-US"/>
          </a:p>
        </p:txBody>
      </p:sp>
      <p:sp>
        <p:nvSpPr>
          <p:cNvPr id="6" name="Rectangle 12"/>
          <p:cNvSpPr>
            <a:spLocks noGrp="1" noChangeArrowheads="1"/>
          </p:cNvSpPr>
          <p:nvPr>
            <p:ph type="ftr" sz="quarter" idx="11"/>
          </p:nvPr>
        </p:nvSpPr>
        <p:spPr>
          <a:ln/>
        </p:spPr>
        <p:txBody>
          <a:bodyPr/>
          <a:lstStyle>
            <a:lvl1pPr>
              <a:defRPr/>
            </a:lvl1pPr>
          </a:lstStyle>
          <a:p>
            <a:endParaRPr lang="en-US"/>
          </a:p>
        </p:txBody>
      </p:sp>
      <p:sp>
        <p:nvSpPr>
          <p:cNvPr id="7" name="Rectangle 13"/>
          <p:cNvSpPr>
            <a:spLocks noGrp="1" noChangeArrowheads="1"/>
          </p:cNvSpPr>
          <p:nvPr>
            <p:ph type="sldNum" sz="quarter" idx="12"/>
          </p:nvPr>
        </p:nvSpPr>
        <p:spPr>
          <a:ln/>
        </p:spPr>
        <p:txBody>
          <a:bodyPr/>
          <a:lstStyle>
            <a:lvl1pPr>
              <a:defRPr/>
            </a:lvl1pPr>
          </a:lstStyle>
          <a:p>
            <a:fld id="{9B5AE457-11C6-470E-994F-F4CCA9DA702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fld id="{EC35DB6C-3DD4-4A12-89BB-D08F4EF05B20}" type="datetimeFigureOut">
              <a:rPr lang="en-US" smtClean="0"/>
              <a:pPr/>
              <a:t>12/13/11</a:t>
            </a:fld>
            <a:endParaRPr lang="en-US"/>
          </a:p>
        </p:txBody>
      </p:sp>
      <p:sp>
        <p:nvSpPr>
          <p:cNvPr id="6" name="Rectangle 12"/>
          <p:cNvSpPr>
            <a:spLocks noGrp="1" noChangeArrowheads="1"/>
          </p:cNvSpPr>
          <p:nvPr>
            <p:ph type="ftr" sz="quarter" idx="11"/>
          </p:nvPr>
        </p:nvSpPr>
        <p:spPr>
          <a:ln/>
        </p:spPr>
        <p:txBody>
          <a:bodyPr/>
          <a:lstStyle>
            <a:lvl1pPr>
              <a:defRPr/>
            </a:lvl1pPr>
          </a:lstStyle>
          <a:p>
            <a:endParaRPr lang="en-US"/>
          </a:p>
        </p:txBody>
      </p:sp>
      <p:sp>
        <p:nvSpPr>
          <p:cNvPr id="7" name="Rectangle 13"/>
          <p:cNvSpPr>
            <a:spLocks noGrp="1" noChangeArrowheads="1"/>
          </p:cNvSpPr>
          <p:nvPr>
            <p:ph type="sldNum" sz="quarter" idx="12"/>
          </p:nvPr>
        </p:nvSpPr>
        <p:spPr>
          <a:ln/>
        </p:spPr>
        <p:txBody>
          <a:bodyPr/>
          <a:lstStyle>
            <a:lvl1pPr>
              <a:defRPr/>
            </a:lvl1pPr>
          </a:lstStyle>
          <a:p>
            <a:fld id="{9B5AE457-11C6-470E-994F-F4CCA9DA702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8"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7620000" cy="6858000"/>
            <a:chOff x="0" y="0"/>
            <a:chExt cx="4800" cy="4320"/>
          </a:xfrm>
        </p:grpSpPr>
        <p:grpSp>
          <p:nvGrpSpPr>
            <p:cNvPr id="3" name="Group 3"/>
            <p:cNvGrpSpPr>
              <a:grpSpLocks/>
            </p:cNvGrpSpPr>
            <p:nvPr userDrawn="1"/>
          </p:nvGrpSpPr>
          <p:grpSpPr bwMode="auto">
            <a:xfrm>
              <a:off x="0" y="0"/>
              <a:ext cx="2016" cy="4320"/>
              <a:chOff x="0" y="0"/>
              <a:chExt cx="2016" cy="4320"/>
            </a:xfrm>
          </p:grpSpPr>
          <p:sp>
            <p:nvSpPr>
              <p:cNvPr id="90116"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90117"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pPr>
                  <a:defRPr/>
                </a:pPr>
                <a:endParaRPr lang="en-US"/>
              </a:p>
            </p:txBody>
          </p:sp>
        </p:grpSp>
        <p:grpSp>
          <p:nvGrpSpPr>
            <p:cNvPr id="4" name="Group 6"/>
            <p:cNvGrpSpPr>
              <a:grpSpLocks/>
            </p:cNvGrpSpPr>
            <p:nvPr/>
          </p:nvGrpSpPr>
          <p:grpSpPr bwMode="auto">
            <a:xfrm>
              <a:off x="144" y="1248"/>
              <a:ext cx="4656" cy="201"/>
              <a:chOff x="144" y="1248"/>
              <a:chExt cx="4656" cy="201"/>
            </a:xfrm>
          </p:grpSpPr>
          <p:sp>
            <p:nvSpPr>
              <p:cNvPr id="90119"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pPr>
                  <a:defRPr/>
                </a:pPr>
                <a:endParaRPr lang="en-US"/>
              </a:p>
            </p:txBody>
          </p:sp>
          <p:sp>
            <p:nvSpPr>
              <p:cNvPr id="90120"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pPr>
                  <a:defRPr/>
                </a:pPr>
                <a:endParaRPr lang="en-US"/>
              </a:p>
            </p:txBody>
          </p:sp>
        </p:grpSp>
      </p:grpSp>
      <p:sp>
        <p:nvSpPr>
          <p:cNvPr id="19459"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9460"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0123"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fld id="{EC35DB6C-3DD4-4A12-89BB-D08F4EF05B20}" type="datetimeFigureOut">
              <a:rPr lang="en-US" smtClean="0"/>
              <a:pPr/>
              <a:t>12/13/11</a:t>
            </a:fld>
            <a:endParaRPr lang="en-US"/>
          </a:p>
        </p:txBody>
      </p:sp>
      <p:sp>
        <p:nvSpPr>
          <p:cNvPr id="90124"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endParaRPr lang="en-US"/>
          </a:p>
        </p:txBody>
      </p:sp>
      <p:sp>
        <p:nvSpPr>
          <p:cNvPr id="90125"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eaLnBrk="1" hangingPunct="1">
              <a:defRPr sz="2600" b="1">
                <a:solidFill>
                  <a:schemeClr val="bg1"/>
                </a:solidFill>
              </a:defRPr>
            </a:lvl1pPr>
          </a:lstStyle>
          <a:p>
            <a:fld id="{9B5AE457-11C6-470E-994F-F4CCA9DA7022}" type="slidenum">
              <a:rPr lang="en-US" smtClean="0"/>
              <a:pPr/>
              <a:t>‹#›</a:t>
            </a:fld>
            <a:endParaRPr lang="en-US"/>
          </a:p>
        </p:txBody>
      </p:sp>
      <p:pic>
        <p:nvPicPr>
          <p:cNvPr id="19464" name="Picture 14"/>
          <p:cNvPicPr>
            <a:picLocks noChangeAspect="1" noChangeArrowheads="1"/>
          </p:cNvPicPr>
          <p:nvPr/>
        </p:nvPicPr>
        <p:blipFill>
          <a:blip r:embed="rId18"/>
          <a:srcRect/>
          <a:stretch>
            <a:fillRect/>
          </a:stretch>
        </p:blipFill>
        <p:spPr bwMode="auto">
          <a:xfrm>
            <a:off x="152400" y="6019800"/>
            <a:ext cx="536575" cy="685800"/>
          </a:xfrm>
          <a:prstGeom prst="rect">
            <a:avLst/>
          </a:prstGeom>
          <a:solidFill>
            <a:schemeClr val="bg1">
              <a:alpha val="43137"/>
            </a:schemeClr>
          </a:solid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rtl="0" eaLnBrk="1" fontAlgn="base" hangingPunct="1">
        <a:lnSpc>
          <a:spcPct val="90000"/>
        </a:lnSpc>
        <a:spcBef>
          <a:spcPct val="0"/>
        </a:spcBef>
        <a:spcAft>
          <a:spcPct val="0"/>
        </a:spcAft>
        <a:defRPr sz="3600" b="1">
          <a:solidFill>
            <a:srgbClr val="0000FF"/>
          </a:solidFill>
          <a:latin typeface="+mj-lt"/>
          <a:ea typeface="+mj-ea"/>
          <a:cs typeface="+mj-cs"/>
        </a:defRPr>
      </a:lvl1pPr>
      <a:lvl2pPr algn="l" rtl="0" eaLnBrk="1" fontAlgn="base" hangingPunct="1">
        <a:lnSpc>
          <a:spcPct val="90000"/>
        </a:lnSpc>
        <a:spcBef>
          <a:spcPct val="0"/>
        </a:spcBef>
        <a:spcAft>
          <a:spcPct val="0"/>
        </a:spcAft>
        <a:defRPr sz="3600" b="1">
          <a:solidFill>
            <a:srgbClr val="0000FF"/>
          </a:solidFill>
          <a:latin typeface="Arial" charset="0"/>
        </a:defRPr>
      </a:lvl2pPr>
      <a:lvl3pPr algn="l" rtl="0" eaLnBrk="1" fontAlgn="base" hangingPunct="1">
        <a:lnSpc>
          <a:spcPct val="90000"/>
        </a:lnSpc>
        <a:spcBef>
          <a:spcPct val="0"/>
        </a:spcBef>
        <a:spcAft>
          <a:spcPct val="0"/>
        </a:spcAft>
        <a:defRPr sz="3600" b="1">
          <a:solidFill>
            <a:srgbClr val="0000FF"/>
          </a:solidFill>
          <a:latin typeface="Arial" charset="0"/>
        </a:defRPr>
      </a:lvl3pPr>
      <a:lvl4pPr algn="l" rtl="0" eaLnBrk="1" fontAlgn="base" hangingPunct="1">
        <a:lnSpc>
          <a:spcPct val="90000"/>
        </a:lnSpc>
        <a:spcBef>
          <a:spcPct val="0"/>
        </a:spcBef>
        <a:spcAft>
          <a:spcPct val="0"/>
        </a:spcAft>
        <a:defRPr sz="3600" b="1">
          <a:solidFill>
            <a:srgbClr val="0000FF"/>
          </a:solidFill>
          <a:latin typeface="Arial" charset="0"/>
        </a:defRPr>
      </a:lvl4pPr>
      <a:lvl5pPr algn="l" rtl="0" eaLnBrk="1" fontAlgn="base" hangingPunct="1">
        <a:lnSpc>
          <a:spcPct val="90000"/>
        </a:lnSpc>
        <a:spcBef>
          <a:spcPct val="0"/>
        </a:spcBef>
        <a:spcAft>
          <a:spcPct val="0"/>
        </a:spcAft>
        <a:defRPr sz="3600" b="1">
          <a:solidFill>
            <a:srgbClr val="0000FF"/>
          </a:solidFill>
          <a:latin typeface="Arial" charset="0"/>
        </a:defRPr>
      </a:lvl5pPr>
      <a:lvl6pPr marL="457200" algn="l" rtl="0" eaLnBrk="1" fontAlgn="base" hangingPunct="1">
        <a:lnSpc>
          <a:spcPct val="90000"/>
        </a:lnSpc>
        <a:spcBef>
          <a:spcPct val="0"/>
        </a:spcBef>
        <a:spcAft>
          <a:spcPct val="0"/>
        </a:spcAft>
        <a:defRPr sz="3600" b="1">
          <a:solidFill>
            <a:srgbClr val="0000FF"/>
          </a:solidFill>
          <a:latin typeface="Arial" charset="0"/>
        </a:defRPr>
      </a:lvl6pPr>
      <a:lvl7pPr marL="914400" algn="l" rtl="0" eaLnBrk="1" fontAlgn="base" hangingPunct="1">
        <a:lnSpc>
          <a:spcPct val="90000"/>
        </a:lnSpc>
        <a:spcBef>
          <a:spcPct val="0"/>
        </a:spcBef>
        <a:spcAft>
          <a:spcPct val="0"/>
        </a:spcAft>
        <a:defRPr sz="3600" b="1">
          <a:solidFill>
            <a:srgbClr val="0000FF"/>
          </a:solidFill>
          <a:latin typeface="Arial" charset="0"/>
        </a:defRPr>
      </a:lvl7pPr>
      <a:lvl8pPr marL="1371600" algn="l" rtl="0" eaLnBrk="1" fontAlgn="base" hangingPunct="1">
        <a:lnSpc>
          <a:spcPct val="90000"/>
        </a:lnSpc>
        <a:spcBef>
          <a:spcPct val="0"/>
        </a:spcBef>
        <a:spcAft>
          <a:spcPct val="0"/>
        </a:spcAft>
        <a:defRPr sz="3600" b="1">
          <a:solidFill>
            <a:srgbClr val="0000FF"/>
          </a:solidFill>
          <a:latin typeface="Arial" charset="0"/>
        </a:defRPr>
      </a:lvl8pPr>
      <a:lvl9pPr marL="1828800" algn="l" rtl="0" eaLnBrk="1" fontAlgn="base" hangingPunct="1">
        <a:lnSpc>
          <a:spcPct val="90000"/>
        </a:lnSpc>
        <a:spcBef>
          <a:spcPct val="0"/>
        </a:spcBef>
        <a:spcAft>
          <a:spcPct val="0"/>
        </a:spcAft>
        <a:defRPr sz="3600" b="1">
          <a:solidFill>
            <a:srgbClr val="0000FF"/>
          </a:solidFill>
          <a:latin typeface="Arial" charset="0"/>
        </a:defRPr>
      </a:lvl9pPr>
    </p:titleStyle>
    <p:bodyStyle>
      <a:lvl1pPr marL="342900" indent="-342900" algn="l" rtl="0" eaLnBrk="1" fontAlgn="base" hangingPunct="1">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SzPct val="75000"/>
        <a:buChar char="–"/>
        <a:defRPr sz="2400">
          <a:solidFill>
            <a:schemeClr val="tx1"/>
          </a:solidFill>
          <a:latin typeface="+mn-lt"/>
        </a:defRPr>
      </a:lvl2pPr>
      <a:lvl3pPr marL="1143000" indent="-228600" algn="l" rtl="0" eaLnBrk="1" fontAlgn="base" hangingPunct="1">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1" fontAlgn="base" hangingPunct="1">
        <a:spcBef>
          <a:spcPct val="20000"/>
        </a:spcBef>
        <a:spcAft>
          <a:spcPct val="0"/>
        </a:spcAft>
        <a:buClr>
          <a:schemeClr val="tx1"/>
        </a:buClr>
        <a:buSzPct val="80000"/>
        <a:buChar char="–"/>
        <a:defRPr sz="2000">
          <a:solidFill>
            <a:schemeClr val="tx1"/>
          </a:solidFill>
          <a:latin typeface="+mn-lt"/>
        </a:defRPr>
      </a:lvl4pPr>
      <a:lvl5pPr marL="2057400" indent="-228600" algn="l" rtl="0" eaLnBrk="1" fontAlgn="base" hangingPunct="1">
        <a:spcBef>
          <a:spcPct val="20000"/>
        </a:spcBef>
        <a:spcAft>
          <a:spcPct val="0"/>
        </a:spcAft>
        <a:buClr>
          <a:schemeClr val="tx1"/>
        </a:buClr>
        <a:buSzPct val="65000"/>
        <a:buFont typeface="Wingdings" pitchFamily="2" charset="2"/>
        <a:buChar char="l"/>
        <a:defRPr sz="2000">
          <a:solidFill>
            <a:schemeClr val="tx1"/>
          </a:solidFill>
          <a:latin typeface="+mn-lt"/>
        </a:defRPr>
      </a:lvl5pPr>
      <a:lvl6pPr marL="2514600" indent="-228600" algn="l" rtl="0"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chart" Target="../charts/char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chart" Target="../charts/char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1.xml"/><Relationship Id="rId3" Type="http://schemas.openxmlformats.org/officeDocument/2006/relationships/chart" Target="../charts/char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xml"/><Relationship Id="rId3" Type="http://schemas.openxmlformats.org/officeDocument/2006/relationships/chart" Target="../charts/char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4" Type="http://schemas.openxmlformats.org/officeDocument/2006/relationships/chart" Target="../charts/chart4.xml"/><Relationship Id="rId1" Type="http://schemas.openxmlformats.org/officeDocument/2006/relationships/slideLayout" Target="../slideLayouts/slideLayout1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4" Type="http://schemas.openxmlformats.org/officeDocument/2006/relationships/chart" Target="../charts/chart6.xm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chart" Target="../charts/char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4.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chart" Target="../charts/chart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7" name="Rectangle 3"/>
          <p:cNvSpPr>
            <a:spLocks noGrp="1" noChangeArrowheads="1"/>
          </p:cNvSpPr>
          <p:nvPr>
            <p:ph type="subTitle" idx="1"/>
          </p:nvPr>
        </p:nvSpPr>
        <p:spPr/>
        <p:txBody>
          <a:bodyPr/>
          <a:lstStyle/>
          <a:p>
            <a:pPr eaLnBrk="1" hangingPunct="1"/>
            <a:r>
              <a:rPr lang="en-US" sz="3600" dirty="0" smtClean="0">
                <a:solidFill>
                  <a:srgbClr val="0000FF"/>
                </a:solidFill>
              </a:rPr>
              <a:t>Eastford</a:t>
            </a:r>
          </a:p>
          <a:p>
            <a:pPr eaLnBrk="1" hangingPunct="1"/>
            <a:r>
              <a:rPr lang="en-US" sz="3600" dirty="0" smtClean="0">
                <a:solidFill>
                  <a:srgbClr val="0000FF"/>
                </a:solidFill>
              </a:rPr>
              <a:t>Academic Report</a:t>
            </a:r>
          </a:p>
          <a:p>
            <a:pPr eaLnBrk="1" hangingPunct="1"/>
            <a:r>
              <a:rPr lang="en-US" sz="3600" dirty="0" smtClean="0">
                <a:solidFill>
                  <a:srgbClr val="0000FF"/>
                </a:solidFill>
              </a:rPr>
              <a:t>2010-2011</a:t>
            </a:r>
          </a:p>
        </p:txBody>
      </p:sp>
      <p:sp>
        <p:nvSpPr>
          <p:cNvPr id="21506" name="AutoShape 2"/>
          <p:cNvSpPr>
            <a:spLocks noGrp="1" noChangeArrowheads="1"/>
          </p:cNvSpPr>
          <p:nvPr>
            <p:ph type="ctrTitle" sz="quarter"/>
          </p:nvPr>
        </p:nvSpPr>
        <p:spPr/>
        <p:txBody>
          <a:bodyPr/>
          <a:lstStyle/>
          <a:p>
            <a:pPr eaLnBrk="1" hangingPunct="1"/>
            <a:r>
              <a:rPr lang="en-US" sz="4400" smtClean="0"/>
              <a:t>Woodstock Academy</a:t>
            </a:r>
          </a:p>
        </p:txBody>
      </p:sp>
      <p:pic>
        <p:nvPicPr>
          <p:cNvPr id="21508" name="Picture 4"/>
          <p:cNvPicPr>
            <a:picLocks noChangeAspect="1" noChangeArrowheads="1"/>
          </p:cNvPicPr>
          <p:nvPr/>
        </p:nvPicPr>
        <p:blipFill>
          <a:blip r:embed="rId3"/>
          <a:srcRect/>
          <a:stretch>
            <a:fillRect/>
          </a:stretch>
        </p:blipFill>
        <p:spPr bwMode="auto">
          <a:xfrm>
            <a:off x="914400" y="3352800"/>
            <a:ext cx="2387600" cy="3048000"/>
          </a:xfrm>
          <a:prstGeom prst="rect">
            <a:avLst/>
          </a:prstGeom>
          <a:solidFill>
            <a:schemeClr val="accent2"/>
          </a:solidFill>
          <a:ln w="9525">
            <a:solidFill>
              <a:schemeClr val="hlink"/>
            </a:solid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742950" indent="-742950" algn="ctr">
              <a:buFont typeface="+mj-lt"/>
              <a:buAutoNum type="arabicPeriod"/>
            </a:pPr>
            <a:r>
              <a:rPr lang="en-US" dirty="0" smtClean="0"/>
              <a:t>Percentage of Proficient </a:t>
            </a:r>
            <a:br>
              <a:rPr lang="en-US" dirty="0" smtClean="0"/>
            </a:br>
            <a:r>
              <a:rPr lang="en-US" dirty="0" smtClean="0"/>
              <a:t>WA, Eastford, State &amp; ERG 2011</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4115371919"/>
              </p:ext>
            </p:extLst>
          </p:nvPr>
        </p:nvGraphicFramePr>
        <p:xfrm>
          <a:off x="685800" y="2438400"/>
          <a:ext cx="8229600" cy="4191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SAT Average Scores </a:t>
            </a:r>
            <a:br>
              <a:rPr lang="en-US" dirty="0" smtClean="0"/>
            </a:br>
            <a:r>
              <a:rPr lang="en-US" dirty="0" smtClean="0"/>
              <a:t>2011 vs. 2010</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483069718"/>
              </p:ext>
            </p:extLst>
          </p:nvPr>
        </p:nvGraphicFramePr>
        <p:xfrm>
          <a:off x="762000" y="2133601"/>
          <a:ext cx="7693025" cy="35814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1066800" y="5943600"/>
            <a:ext cx="7543800" cy="707886"/>
          </a:xfrm>
          <a:prstGeom prst="rect">
            <a:avLst/>
          </a:prstGeom>
          <a:noFill/>
        </p:spPr>
        <p:txBody>
          <a:bodyPr wrap="square" rtlCol="0">
            <a:spAutoFit/>
          </a:bodyPr>
          <a:lstStyle/>
          <a:p>
            <a:pPr algn="ctr"/>
            <a:r>
              <a:rPr lang="en-US" sz="2000" dirty="0" smtClean="0"/>
              <a:t>Total number of WA students taking the SAT was 211, </a:t>
            </a:r>
          </a:p>
          <a:p>
            <a:pPr algn="ctr"/>
            <a:r>
              <a:rPr lang="en-US" sz="2000" dirty="0" smtClean="0"/>
              <a:t>Up 31 students from last year.</a:t>
            </a:r>
            <a:endParaRPr lang="en-US" sz="2000" dirty="0"/>
          </a:p>
        </p:txBody>
      </p:sp>
    </p:spTree>
  </p:cSld>
  <p:clrMapOvr>
    <a:masterClrMapping/>
  </p:clrMapOvr>
  <p:transition spd="slow">
    <p:pu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5" name="AutoShape 4"/>
          <p:cNvSpPr>
            <a:spLocks noGrp="1" noChangeArrowheads="1"/>
          </p:cNvSpPr>
          <p:nvPr>
            <p:ph type="title"/>
          </p:nvPr>
        </p:nvSpPr>
        <p:spPr/>
        <p:txBody>
          <a:bodyPr/>
          <a:lstStyle/>
          <a:p>
            <a:pPr algn="ctr" eaLnBrk="1" hangingPunct="1"/>
            <a:r>
              <a:rPr lang="en-US" sz="3200" dirty="0" smtClean="0"/>
              <a:t>2011 SAT Average Scores</a:t>
            </a:r>
            <a:br>
              <a:rPr lang="en-US" sz="3200" dirty="0" smtClean="0"/>
            </a:br>
            <a:r>
              <a:rPr lang="en-US" sz="2800" dirty="0" smtClean="0"/>
              <a:t>WA, Eastford, State, Total Group</a:t>
            </a:r>
          </a:p>
        </p:txBody>
      </p:sp>
      <p:graphicFrame>
        <p:nvGraphicFramePr>
          <p:cNvPr id="6" name="Chart Placeholder 5"/>
          <p:cNvGraphicFramePr>
            <a:graphicFrameLocks noGrp="1"/>
          </p:cNvGraphicFramePr>
          <p:nvPr>
            <p:ph type="chart" idx="1"/>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2486851117"/>
              </p:ext>
            </p:extLst>
          </p:nvPr>
        </p:nvGraphicFramePr>
        <p:xfrm>
          <a:off x="838200" y="2362200"/>
          <a:ext cx="8153400" cy="372427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2" name="AutoShape 2"/>
          <p:cNvSpPr>
            <a:spLocks noGrp="1" noChangeArrowheads="1"/>
          </p:cNvSpPr>
          <p:nvPr>
            <p:ph type="title"/>
          </p:nvPr>
        </p:nvSpPr>
        <p:spPr/>
        <p:txBody>
          <a:bodyPr/>
          <a:lstStyle/>
          <a:p>
            <a:pPr eaLnBrk="1" hangingPunct="1"/>
            <a:r>
              <a:rPr lang="en-US" dirty="0" smtClean="0"/>
              <a:t>2011 AP Highlights for WA</a:t>
            </a:r>
          </a:p>
        </p:txBody>
      </p:sp>
      <p:graphicFrame>
        <p:nvGraphicFramePr>
          <p:cNvPr id="4" name="Table 3"/>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724280785"/>
              </p:ext>
            </p:extLst>
          </p:nvPr>
        </p:nvGraphicFramePr>
        <p:xfrm>
          <a:off x="914400" y="2514600"/>
          <a:ext cx="7848598" cy="3403600"/>
        </p:xfrm>
        <a:graphic>
          <a:graphicData uri="http://schemas.openxmlformats.org/drawingml/2006/table">
            <a:tbl>
              <a:tblPr firstRow="1" bandRow="1">
                <a:tableStyleId>{5C22544A-7EE6-4342-B048-85BDC9FD1C3A}</a:tableStyleId>
              </a:tblPr>
              <a:tblGrid>
                <a:gridCol w="1752600"/>
                <a:gridCol w="914400"/>
                <a:gridCol w="914400"/>
                <a:gridCol w="990600"/>
                <a:gridCol w="914400"/>
                <a:gridCol w="920616"/>
                <a:gridCol w="1441582"/>
              </a:tblGrid>
              <a:tr h="370840">
                <a:tc>
                  <a:txBody>
                    <a:bodyPr/>
                    <a:lstStyle/>
                    <a:p>
                      <a:r>
                        <a:rPr lang="en-US" dirty="0" smtClean="0"/>
                        <a:t>AP  Test</a:t>
                      </a:r>
                      <a:endParaRPr lang="en-US" dirty="0"/>
                    </a:p>
                  </a:txBody>
                  <a:tcPr/>
                </a:tc>
                <a:tc>
                  <a:txBody>
                    <a:bodyPr/>
                    <a:lstStyle/>
                    <a:p>
                      <a:r>
                        <a:rPr lang="en-US" dirty="0" smtClean="0"/>
                        <a:t>Score of 5</a:t>
                      </a:r>
                      <a:endParaRPr lang="en-US" dirty="0"/>
                    </a:p>
                  </a:txBody>
                  <a:tcPr/>
                </a:tc>
                <a:tc>
                  <a:txBody>
                    <a:bodyPr/>
                    <a:lstStyle/>
                    <a:p>
                      <a:r>
                        <a:rPr lang="en-US" dirty="0" smtClean="0"/>
                        <a:t>Score of 4</a:t>
                      </a:r>
                      <a:endParaRPr lang="en-US" dirty="0"/>
                    </a:p>
                  </a:txBody>
                  <a:tcPr/>
                </a:tc>
                <a:tc>
                  <a:txBody>
                    <a:bodyPr/>
                    <a:lstStyle/>
                    <a:p>
                      <a:r>
                        <a:rPr lang="en-US" dirty="0" smtClean="0"/>
                        <a:t>Score of 3</a:t>
                      </a:r>
                      <a:endParaRPr lang="en-US" dirty="0"/>
                    </a:p>
                  </a:txBody>
                  <a:tcPr/>
                </a:tc>
                <a:tc>
                  <a:txBody>
                    <a:bodyPr/>
                    <a:lstStyle/>
                    <a:p>
                      <a:r>
                        <a:rPr lang="en-US" dirty="0" smtClean="0"/>
                        <a:t>Score of 2</a:t>
                      </a:r>
                      <a:endParaRPr lang="en-US" dirty="0"/>
                    </a:p>
                  </a:txBody>
                  <a:tcPr/>
                </a:tc>
                <a:tc>
                  <a:txBody>
                    <a:bodyPr/>
                    <a:lstStyle/>
                    <a:p>
                      <a:r>
                        <a:rPr lang="en-US" dirty="0" smtClean="0"/>
                        <a:t>Score of 1</a:t>
                      </a:r>
                      <a:endParaRPr lang="en-US" dirty="0"/>
                    </a:p>
                  </a:txBody>
                  <a:tcPr/>
                </a:tc>
                <a:tc>
                  <a:txBody>
                    <a:bodyPr/>
                    <a:lstStyle/>
                    <a:p>
                      <a:r>
                        <a:rPr lang="en-US" dirty="0" smtClean="0"/>
                        <a:t>Average</a:t>
                      </a:r>
                      <a:endParaRPr lang="en-US" dirty="0"/>
                    </a:p>
                  </a:txBody>
                  <a:tcPr/>
                </a:tc>
              </a:tr>
              <a:tr h="370840">
                <a:tc>
                  <a:txBody>
                    <a:bodyPr/>
                    <a:lstStyle/>
                    <a:p>
                      <a:r>
                        <a:rPr lang="en-US" dirty="0" smtClean="0"/>
                        <a:t>U.S.</a:t>
                      </a:r>
                      <a:r>
                        <a:rPr lang="en-US" baseline="0" dirty="0" smtClean="0"/>
                        <a:t> History</a:t>
                      </a:r>
                      <a:endParaRPr lang="en-US" dirty="0"/>
                    </a:p>
                  </a:txBody>
                  <a:tcPr/>
                </a:tc>
                <a:tc>
                  <a:txBody>
                    <a:bodyPr/>
                    <a:lstStyle/>
                    <a:p>
                      <a:pPr algn="ctr"/>
                      <a:r>
                        <a:rPr lang="en-US" dirty="0" smtClean="0"/>
                        <a:t>0</a:t>
                      </a:r>
                      <a:endParaRPr lang="en-US" dirty="0"/>
                    </a:p>
                  </a:txBody>
                  <a:tcPr/>
                </a:tc>
                <a:tc>
                  <a:txBody>
                    <a:bodyPr/>
                    <a:lstStyle/>
                    <a:p>
                      <a:pPr algn="ctr"/>
                      <a:r>
                        <a:rPr lang="en-US" dirty="0" smtClean="0"/>
                        <a:t>7</a:t>
                      </a:r>
                      <a:endParaRPr lang="en-US" dirty="0"/>
                    </a:p>
                  </a:txBody>
                  <a:tcPr/>
                </a:tc>
                <a:tc>
                  <a:txBody>
                    <a:bodyPr/>
                    <a:lstStyle/>
                    <a:p>
                      <a:pPr algn="ctr"/>
                      <a:r>
                        <a:rPr lang="en-US" dirty="0" smtClean="0"/>
                        <a:t>7</a:t>
                      </a:r>
                      <a:endParaRPr lang="en-US" dirty="0"/>
                    </a:p>
                  </a:txBody>
                  <a:tcPr/>
                </a:tc>
                <a:tc>
                  <a:txBody>
                    <a:bodyPr/>
                    <a:lstStyle/>
                    <a:p>
                      <a:pPr algn="ctr"/>
                      <a:r>
                        <a:rPr lang="en-US" dirty="0" smtClean="0"/>
                        <a:t>4</a:t>
                      </a:r>
                      <a:endParaRPr lang="en-US" dirty="0"/>
                    </a:p>
                  </a:txBody>
                  <a:tcPr/>
                </a:tc>
                <a:tc>
                  <a:txBody>
                    <a:bodyPr/>
                    <a:lstStyle/>
                    <a:p>
                      <a:pPr algn="ctr"/>
                      <a:r>
                        <a:rPr lang="en-US" dirty="0" smtClean="0"/>
                        <a:t>0</a:t>
                      </a:r>
                      <a:endParaRPr lang="en-US" dirty="0"/>
                    </a:p>
                  </a:txBody>
                  <a:tcPr/>
                </a:tc>
                <a:tc>
                  <a:txBody>
                    <a:bodyPr/>
                    <a:lstStyle/>
                    <a:p>
                      <a:pPr algn="ctr"/>
                      <a:r>
                        <a:rPr lang="en-US" dirty="0" smtClean="0"/>
                        <a:t>3.2</a:t>
                      </a:r>
                      <a:endParaRPr lang="en-US" dirty="0"/>
                    </a:p>
                  </a:txBody>
                  <a:tcPr/>
                </a:tc>
              </a:tr>
              <a:tr h="370840">
                <a:tc>
                  <a:txBody>
                    <a:bodyPr/>
                    <a:lstStyle/>
                    <a:p>
                      <a:r>
                        <a:rPr lang="en-US" dirty="0" smtClean="0"/>
                        <a:t>Art – Drawing</a:t>
                      </a:r>
                    </a:p>
                  </a:txBody>
                  <a:tcPr/>
                </a:tc>
                <a:tc>
                  <a:txBody>
                    <a:bodyPr/>
                    <a:lstStyle/>
                    <a:p>
                      <a:pPr algn="ctr"/>
                      <a:r>
                        <a:rPr lang="en-US" dirty="0" smtClean="0"/>
                        <a:t>0</a:t>
                      </a:r>
                      <a:endParaRPr lang="en-US" dirty="0"/>
                    </a:p>
                  </a:txBody>
                  <a:tcPr/>
                </a:tc>
                <a:tc>
                  <a:txBody>
                    <a:bodyPr/>
                    <a:lstStyle/>
                    <a:p>
                      <a:pPr algn="ctr"/>
                      <a:r>
                        <a:rPr lang="en-US" dirty="0" smtClean="0"/>
                        <a:t>0</a:t>
                      </a:r>
                      <a:endParaRPr lang="en-US" dirty="0"/>
                    </a:p>
                  </a:txBody>
                  <a:tcPr/>
                </a:tc>
                <a:tc>
                  <a:txBody>
                    <a:bodyPr/>
                    <a:lstStyle/>
                    <a:p>
                      <a:pPr algn="ctr"/>
                      <a:r>
                        <a:rPr lang="en-US" dirty="0" smtClean="0"/>
                        <a:t>1</a:t>
                      </a:r>
                      <a:endParaRPr lang="en-US" dirty="0"/>
                    </a:p>
                  </a:txBody>
                  <a:tcPr/>
                </a:tc>
                <a:tc>
                  <a:txBody>
                    <a:bodyPr/>
                    <a:lstStyle/>
                    <a:p>
                      <a:pPr algn="ctr"/>
                      <a:r>
                        <a:rPr lang="en-US" dirty="0" smtClean="0"/>
                        <a:t>0</a:t>
                      </a:r>
                      <a:endParaRPr lang="en-US" dirty="0"/>
                    </a:p>
                  </a:txBody>
                  <a:tcPr/>
                </a:tc>
                <a:tc>
                  <a:txBody>
                    <a:bodyPr/>
                    <a:lstStyle/>
                    <a:p>
                      <a:pPr algn="ctr"/>
                      <a:r>
                        <a:rPr lang="en-US" dirty="0" smtClean="0"/>
                        <a:t>0</a:t>
                      </a:r>
                      <a:endParaRPr lang="en-US" dirty="0"/>
                    </a:p>
                  </a:txBody>
                  <a:tcPr/>
                </a:tc>
                <a:tc>
                  <a:txBody>
                    <a:bodyPr/>
                    <a:lstStyle/>
                    <a:p>
                      <a:pPr algn="ctr"/>
                      <a:r>
                        <a:rPr lang="en-US" dirty="0" smtClean="0"/>
                        <a:t>3.0</a:t>
                      </a:r>
                      <a:endParaRPr lang="en-US" dirty="0"/>
                    </a:p>
                  </a:txBody>
                  <a:tcPr/>
                </a:tc>
              </a:tr>
              <a:tr h="370840">
                <a:tc>
                  <a:txBody>
                    <a:bodyPr/>
                    <a:lstStyle/>
                    <a:p>
                      <a:r>
                        <a:rPr lang="en-US" dirty="0" smtClean="0"/>
                        <a:t>Art – 2D Design</a:t>
                      </a:r>
                      <a:endParaRPr lang="en-US" dirty="0"/>
                    </a:p>
                  </a:txBody>
                  <a:tcPr/>
                </a:tc>
                <a:tc>
                  <a:txBody>
                    <a:bodyPr/>
                    <a:lstStyle/>
                    <a:p>
                      <a:pPr algn="ctr"/>
                      <a:r>
                        <a:rPr lang="en-US" dirty="0" smtClean="0"/>
                        <a:t>0</a:t>
                      </a:r>
                      <a:endParaRPr lang="en-US" dirty="0"/>
                    </a:p>
                  </a:txBody>
                  <a:tcPr/>
                </a:tc>
                <a:tc>
                  <a:txBody>
                    <a:bodyPr/>
                    <a:lstStyle/>
                    <a:p>
                      <a:pPr algn="ctr"/>
                      <a:r>
                        <a:rPr lang="en-US" dirty="0" smtClean="0"/>
                        <a:t>0</a:t>
                      </a:r>
                      <a:endParaRPr lang="en-US" dirty="0"/>
                    </a:p>
                  </a:txBody>
                  <a:tcPr/>
                </a:tc>
                <a:tc>
                  <a:txBody>
                    <a:bodyPr/>
                    <a:lstStyle/>
                    <a:p>
                      <a:pPr algn="ctr"/>
                      <a:r>
                        <a:rPr lang="en-US" dirty="0" smtClean="0"/>
                        <a:t>1</a:t>
                      </a:r>
                      <a:endParaRPr lang="en-US" dirty="0"/>
                    </a:p>
                  </a:txBody>
                  <a:tcPr/>
                </a:tc>
                <a:tc>
                  <a:txBody>
                    <a:bodyPr/>
                    <a:lstStyle/>
                    <a:p>
                      <a:pPr algn="ctr"/>
                      <a:r>
                        <a:rPr lang="en-US" dirty="0" smtClean="0"/>
                        <a:t>0</a:t>
                      </a:r>
                      <a:endParaRPr lang="en-US" dirty="0"/>
                    </a:p>
                  </a:txBody>
                  <a:tcPr/>
                </a:tc>
                <a:tc>
                  <a:txBody>
                    <a:bodyPr/>
                    <a:lstStyle/>
                    <a:p>
                      <a:pPr algn="ctr"/>
                      <a:r>
                        <a:rPr lang="en-US" dirty="0" smtClean="0"/>
                        <a:t>0</a:t>
                      </a:r>
                      <a:endParaRPr lang="en-US" dirty="0"/>
                    </a:p>
                  </a:txBody>
                  <a:tcPr/>
                </a:tc>
                <a:tc>
                  <a:txBody>
                    <a:bodyPr/>
                    <a:lstStyle/>
                    <a:p>
                      <a:pPr algn="ctr"/>
                      <a:r>
                        <a:rPr lang="en-US" dirty="0" smtClean="0"/>
                        <a:t>3.0</a:t>
                      </a:r>
                      <a:endParaRPr lang="en-US" dirty="0"/>
                    </a:p>
                  </a:txBody>
                  <a:tcPr/>
                </a:tc>
              </a:tr>
              <a:tr h="370840">
                <a:tc>
                  <a:txBody>
                    <a:bodyPr/>
                    <a:lstStyle/>
                    <a:p>
                      <a:r>
                        <a:rPr lang="en-US" dirty="0" smtClean="0"/>
                        <a:t>Biology</a:t>
                      </a:r>
                    </a:p>
                  </a:txBody>
                  <a:tcPr/>
                </a:tc>
                <a:tc>
                  <a:txBody>
                    <a:bodyPr/>
                    <a:lstStyle/>
                    <a:p>
                      <a:pPr algn="ctr"/>
                      <a:r>
                        <a:rPr lang="en-US" dirty="0" smtClean="0"/>
                        <a:t>11</a:t>
                      </a:r>
                      <a:endParaRPr lang="en-US" dirty="0"/>
                    </a:p>
                  </a:txBody>
                  <a:tcPr/>
                </a:tc>
                <a:tc>
                  <a:txBody>
                    <a:bodyPr/>
                    <a:lstStyle/>
                    <a:p>
                      <a:pPr algn="ctr"/>
                      <a:r>
                        <a:rPr lang="en-US" dirty="0" smtClean="0"/>
                        <a:t>10</a:t>
                      </a:r>
                      <a:endParaRPr lang="en-US" dirty="0"/>
                    </a:p>
                  </a:txBody>
                  <a:tcPr/>
                </a:tc>
                <a:tc>
                  <a:txBody>
                    <a:bodyPr/>
                    <a:lstStyle/>
                    <a:p>
                      <a:pPr algn="ctr"/>
                      <a:r>
                        <a:rPr lang="en-US" dirty="0" smtClean="0"/>
                        <a:t>5</a:t>
                      </a:r>
                      <a:endParaRPr lang="en-US" dirty="0"/>
                    </a:p>
                  </a:txBody>
                  <a:tcPr/>
                </a:tc>
                <a:tc>
                  <a:txBody>
                    <a:bodyPr/>
                    <a:lstStyle/>
                    <a:p>
                      <a:pPr algn="ctr"/>
                      <a:r>
                        <a:rPr lang="en-US" dirty="0" smtClean="0"/>
                        <a:t>4</a:t>
                      </a:r>
                      <a:endParaRPr lang="en-US" dirty="0"/>
                    </a:p>
                  </a:txBody>
                  <a:tcPr/>
                </a:tc>
                <a:tc>
                  <a:txBody>
                    <a:bodyPr/>
                    <a:lstStyle/>
                    <a:p>
                      <a:pPr algn="ctr"/>
                      <a:r>
                        <a:rPr lang="en-US" dirty="0" smtClean="0"/>
                        <a:t>0</a:t>
                      </a:r>
                      <a:endParaRPr lang="en-US" dirty="0"/>
                    </a:p>
                  </a:txBody>
                  <a:tcPr/>
                </a:tc>
                <a:tc>
                  <a:txBody>
                    <a:bodyPr/>
                    <a:lstStyle/>
                    <a:p>
                      <a:pPr algn="ctr"/>
                      <a:r>
                        <a:rPr lang="en-US" dirty="0" smtClean="0"/>
                        <a:t>3.9</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Chemistry</a:t>
                      </a:r>
                    </a:p>
                  </a:txBody>
                  <a:tcPr/>
                </a:tc>
                <a:tc>
                  <a:txBody>
                    <a:bodyPr/>
                    <a:lstStyle/>
                    <a:p>
                      <a:pPr algn="ctr"/>
                      <a:r>
                        <a:rPr lang="en-US" dirty="0" smtClean="0"/>
                        <a:t>4</a:t>
                      </a:r>
                      <a:endParaRPr lang="en-US" dirty="0"/>
                    </a:p>
                  </a:txBody>
                  <a:tcPr/>
                </a:tc>
                <a:tc>
                  <a:txBody>
                    <a:bodyPr/>
                    <a:lstStyle/>
                    <a:p>
                      <a:pPr algn="ctr"/>
                      <a:r>
                        <a:rPr lang="en-US" dirty="0" smtClean="0"/>
                        <a:t>7</a:t>
                      </a:r>
                      <a:endParaRPr lang="en-US" dirty="0"/>
                    </a:p>
                  </a:txBody>
                  <a:tcPr/>
                </a:tc>
                <a:tc>
                  <a:txBody>
                    <a:bodyPr/>
                    <a:lstStyle/>
                    <a:p>
                      <a:pPr algn="ctr"/>
                      <a:r>
                        <a:rPr lang="en-US" dirty="0" smtClean="0"/>
                        <a:t>5</a:t>
                      </a:r>
                      <a:endParaRPr lang="en-US" dirty="0"/>
                    </a:p>
                  </a:txBody>
                  <a:tcPr/>
                </a:tc>
                <a:tc>
                  <a:txBody>
                    <a:bodyPr/>
                    <a:lstStyle/>
                    <a:p>
                      <a:pPr algn="ctr"/>
                      <a:r>
                        <a:rPr lang="en-US" dirty="0" smtClean="0"/>
                        <a:t>3</a:t>
                      </a:r>
                      <a:endParaRPr lang="en-US" dirty="0"/>
                    </a:p>
                  </a:txBody>
                  <a:tcPr/>
                </a:tc>
                <a:tc>
                  <a:txBody>
                    <a:bodyPr/>
                    <a:lstStyle/>
                    <a:p>
                      <a:pPr algn="ctr"/>
                      <a:r>
                        <a:rPr lang="en-US" dirty="0" smtClean="0"/>
                        <a:t>1</a:t>
                      </a:r>
                      <a:endParaRPr lang="en-US" dirty="0"/>
                    </a:p>
                  </a:txBody>
                  <a:tcPr/>
                </a:tc>
                <a:tc>
                  <a:txBody>
                    <a:bodyPr/>
                    <a:lstStyle/>
                    <a:p>
                      <a:pPr algn="ctr"/>
                      <a:r>
                        <a:rPr lang="en-US" dirty="0" smtClean="0"/>
                        <a:t>4.0</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English</a:t>
                      </a:r>
                      <a:r>
                        <a:rPr lang="en-US" baseline="0" dirty="0" smtClean="0"/>
                        <a:t> Literature</a:t>
                      </a:r>
                      <a:endParaRPr lang="en-US" dirty="0" smtClean="0"/>
                    </a:p>
                  </a:txBody>
                  <a:tcPr/>
                </a:tc>
                <a:tc>
                  <a:txBody>
                    <a:bodyPr/>
                    <a:lstStyle/>
                    <a:p>
                      <a:pPr algn="ctr"/>
                      <a:r>
                        <a:rPr lang="en-US" dirty="0" smtClean="0"/>
                        <a:t>4</a:t>
                      </a:r>
                      <a:endParaRPr lang="en-US" dirty="0"/>
                    </a:p>
                  </a:txBody>
                  <a:tcPr/>
                </a:tc>
                <a:tc>
                  <a:txBody>
                    <a:bodyPr/>
                    <a:lstStyle/>
                    <a:p>
                      <a:pPr algn="ctr"/>
                      <a:r>
                        <a:rPr lang="en-US" dirty="0" smtClean="0"/>
                        <a:t>4</a:t>
                      </a:r>
                      <a:endParaRPr lang="en-US" dirty="0"/>
                    </a:p>
                  </a:txBody>
                  <a:tcPr/>
                </a:tc>
                <a:tc>
                  <a:txBody>
                    <a:bodyPr/>
                    <a:lstStyle/>
                    <a:p>
                      <a:pPr algn="ctr"/>
                      <a:r>
                        <a:rPr lang="en-US" dirty="0" smtClean="0"/>
                        <a:t>4</a:t>
                      </a:r>
                      <a:endParaRPr lang="en-US" dirty="0"/>
                    </a:p>
                  </a:txBody>
                  <a:tcPr/>
                </a:tc>
                <a:tc>
                  <a:txBody>
                    <a:bodyPr/>
                    <a:lstStyle/>
                    <a:p>
                      <a:pPr algn="ctr"/>
                      <a:r>
                        <a:rPr lang="en-US" dirty="0" smtClean="0"/>
                        <a:t>1</a:t>
                      </a:r>
                      <a:endParaRPr lang="en-US" dirty="0"/>
                    </a:p>
                  </a:txBody>
                  <a:tcPr/>
                </a:tc>
                <a:tc>
                  <a:txBody>
                    <a:bodyPr/>
                    <a:lstStyle/>
                    <a:p>
                      <a:pPr algn="ctr"/>
                      <a:r>
                        <a:rPr lang="en-US" dirty="0" smtClean="0"/>
                        <a:t>0</a:t>
                      </a:r>
                      <a:endParaRPr lang="en-US" dirty="0"/>
                    </a:p>
                  </a:txBody>
                  <a:tcPr/>
                </a:tc>
                <a:tc>
                  <a:txBody>
                    <a:bodyPr/>
                    <a:lstStyle/>
                    <a:p>
                      <a:pPr algn="ctr"/>
                      <a:r>
                        <a:rPr lang="en-US" dirty="0" smtClean="0"/>
                        <a:t>3.8</a:t>
                      </a:r>
                      <a:endParaRPr lang="en-US"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3379957311"/>
              </p:ext>
            </p:extLst>
          </p:nvPr>
        </p:nvGraphicFramePr>
        <p:xfrm>
          <a:off x="914400" y="2590800"/>
          <a:ext cx="7848602" cy="3967185"/>
        </p:xfrm>
        <a:graphic>
          <a:graphicData uri="http://schemas.openxmlformats.org/drawingml/2006/table">
            <a:tbl>
              <a:tblPr firstRow="1" bandRow="1">
                <a:tableStyleId>{5C22544A-7EE6-4342-B048-85BDC9FD1C3A}</a:tableStyleId>
              </a:tblPr>
              <a:tblGrid>
                <a:gridCol w="2082282"/>
                <a:gridCol w="1013243"/>
                <a:gridCol w="866875"/>
                <a:gridCol w="838200"/>
                <a:gridCol w="990600"/>
                <a:gridCol w="914400"/>
                <a:gridCol w="1143002"/>
              </a:tblGrid>
              <a:tr h="730515">
                <a:tc>
                  <a:txBody>
                    <a:bodyPr/>
                    <a:lstStyle/>
                    <a:p>
                      <a:r>
                        <a:rPr lang="en-US" dirty="0" smtClean="0"/>
                        <a:t>AP Test</a:t>
                      </a:r>
                      <a:endParaRPr lang="en-US" dirty="0"/>
                    </a:p>
                  </a:txBody>
                  <a:tcPr/>
                </a:tc>
                <a:tc>
                  <a:txBody>
                    <a:bodyPr/>
                    <a:lstStyle/>
                    <a:p>
                      <a:r>
                        <a:rPr lang="en-US" dirty="0" smtClean="0"/>
                        <a:t>Score of 5</a:t>
                      </a:r>
                      <a:endParaRPr lang="en-US" dirty="0"/>
                    </a:p>
                  </a:txBody>
                  <a:tcPr/>
                </a:tc>
                <a:tc>
                  <a:txBody>
                    <a:bodyPr/>
                    <a:lstStyle/>
                    <a:p>
                      <a:r>
                        <a:rPr lang="en-US" dirty="0" smtClean="0"/>
                        <a:t>Score of 4</a:t>
                      </a:r>
                      <a:endParaRPr lang="en-US" dirty="0"/>
                    </a:p>
                  </a:txBody>
                  <a:tcPr/>
                </a:tc>
                <a:tc>
                  <a:txBody>
                    <a:bodyPr/>
                    <a:lstStyle/>
                    <a:p>
                      <a:r>
                        <a:rPr lang="en-US" dirty="0" smtClean="0"/>
                        <a:t>Score of 3</a:t>
                      </a:r>
                      <a:endParaRPr lang="en-US" dirty="0"/>
                    </a:p>
                  </a:txBody>
                  <a:tcPr/>
                </a:tc>
                <a:tc>
                  <a:txBody>
                    <a:bodyPr/>
                    <a:lstStyle/>
                    <a:p>
                      <a:r>
                        <a:rPr lang="en-US" dirty="0" smtClean="0"/>
                        <a:t>Score of 2</a:t>
                      </a:r>
                      <a:endParaRPr lang="en-US" dirty="0"/>
                    </a:p>
                  </a:txBody>
                  <a:tcPr/>
                </a:tc>
                <a:tc>
                  <a:txBody>
                    <a:bodyPr/>
                    <a:lstStyle/>
                    <a:p>
                      <a:r>
                        <a:rPr lang="en-US" dirty="0" smtClean="0"/>
                        <a:t>Score of 1</a:t>
                      </a:r>
                      <a:endParaRPr lang="en-US" dirty="0"/>
                    </a:p>
                  </a:txBody>
                  <a:tcPr/>
                </a:tc>
                <a:tc>
                  <a:txBody>
                    <a:bodyPr/>
                    <a:lstStyle/>
                    <a:p>
                      <a:r>
                        <a:rPr lang="en-US" dirty="0" smtClean="0"/>
                        <a:t>Average</a:t>
                      </a:r>
                      <a:endParaRPr lang="en-US" dirty="0"/>
                    </a:p>
                  </a:txBody>
                  <a:tcPr/>
                </a:tc>
              </a:tr>
              <a:tr h="4232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European History</a:t>
                      </a:r>
                    </a:p>
                  </a:txBody>
                  <a:tcPr/>
                </a:tc>
                <a:tc>
                  <a:txBody>
                    <a:bodyPr/>
                    <a:lstStyle/>
                    <a:p>
                      <a:pPr algn="ctr"/>
                      <a:r>
                        <a:rPr lang="en-US" dirty="0" smtClean="0"/>
                        <a:t>0</a:t>
                      </a:r>
                      <a:endParaRPr lang="en-US" dirty="0"/>
                    </a:p>
                  </a:txBody>
                  <a:tcPr/>
                </a:tc>
                <a:tc>
                  <a:txBody>
                    <a:bodyPr/>
                    <a:lstStyle/>
                    <a:p>
                      <a:pPr algn="ctr"/>
                      <a:r>
                        <a:rPr lang="en-US" dirty="0" smtClean="0"/>
                        <a:t>4</a:t>
                      </a:r>
                      <a:endParaRPr lang="en-US" dirty="0"/>
                    </a:p>
                  </a:txBody>
                  <a:tcPr/>
                </a:tc>
                <a:tc>
                  <a:txBody>
                    <a:bodyPr/>
                    <a:lstStyle/>
                    <a:p>
                      <a:pPr algn="ctr"/>
                      <a:r>
                        <a:rPr lang="en-US" dirty="0" smtClean="0"/>
                        <a:t>5</a:t>
                      </a:r>
                      <a:endParaRPr lang="en-US" dirty="0"/>
                    </a:p>
                  </a:txBody>
                  <a:tcPr/>
                </a:tc>
                <a:tc>
                  <a:txBody>
                    <a:bodyPr/>
                    <a:lstStyle/>
                    <a:p>
                      <a:pPr algn="ctr"/>
                      <a:r>
                        <a:rPr lang="en-US" dirty="0" smtClean="0"/>
                        <a:t>1</a:t>
                      </a:r>
                      <a:endParaRPr lang="en-US" dirty="0"/>
                    </a:p>
                  </a:txBody>
                  <a:tcPr/>
                </a:tc>
                <a:tc>
                  <a:txBody>
                    <a:bodyPr/>
                    <a:lstStyle/>
                    <a:p>
                      <a:pPr algn="ctr"/>
                      <a:r>
                        <a:rPr lang="en-US" dirty="0" smtClean="0"/>
                        <a:t>2</a:t>
                      </a:r>
                      <a:endParaRPr lang="en-US" dirty="0"/>
                    </a:p>
                  </a:txBody>
                  <a:tcPr/>
                </a:tc>
                <a:tc>
                  <a:txBody>
                    <a:bodyPr/>
                    <a:lstStyle/>
                    <a:p>
                      <a:pPr algn="ctr"/>
                      <a:r>
                        <a:rPr lang="en-US" dirty="0" smtClean="0"/>
                        <a:t>2.9</a:t>
                      </a:r>
                      <a:endParaRPr lang="en-US" dirty="0"/>
                    </a:p>
                  </a:txBody>
                  <a:tcPr/>
                </a:tc>
              </a:tr>
              <a:tr h="423235">
                <a:tc>
                  <a:txBody>
                    <a:bodyPr/>
                    <a:lstStyle/>
                    <a:p>
                      <a:r>
                        <a:rPr lang="en-US" dirty="0" smtClean="0"/>
                        <a:t>French Language</a:t>
                      </a:r>
                      <a:endParaRPr lang="en-US" dirty="0"/>
                    </a:p>
                  </a:txBody>
                  <a:tcPr/>
                </a:tc>
                <a:tc>
                  <a:txBody>
                    <a:bodyPr/>
                    <a:lstStyle/>
                    <a:p>
                      <a:pPr algn="ctr"/>
                      <a:r>
                        <a:rPr lang="en-US" dirty="0" smtClean="0"/>
                        <a:t>0</a:t>
                      </a:r>
                      <a:endParaRPr lang="en-US" dirty="0"/>
                    </a:p>
                  </a:txBody>
                  <a:tcPr/>
                </a:tc>
                <a:tc>
                  <a:txBody>
                    <a:bodyPr/>
                    <a:lstStyle/>
                    <a:p>
                      <a:pPr algn="ctr"/>
                      <a:r>
                        <a:rPr lang="en-US" dirty="0" smtClean="0"/>
                        <a:t>0</a:t>
                      </a:r>
                      <a:endParaRPr lang="en-US" dirty="0"/>
                    </a:p>
                  </a:txBody>
                  <a:tcPr/>
                </a:tc>
                <a:tc>
                  <a:txBody>
                    <a:bodyPr/>
                    <a:lstStyle/>
                    <a:p>
                      <a:pPr algn="ctr"/>
                      <a:r>
                        <a:rPr lang="en-US" dirty="0" smtClean="0"/>
                        <a:t>2</a:t>
                      </a:r>
                      <a:endParaRPr lang="en-US" dirty="0"/>
                    </a:p>
                  </a:txBody>
                  <a:tcPr/>
                </a:tc>
                <a:tc>
                  <a:txBody>
                    <a:bodyPr/>
                    <a:lstStyle/>
                    <a:p>
                      <a:pPr algn="ctr"/>
                      <a:r>
                        <a:rPr lang="en-US" dirty="0" smtClean="0"/>
                        <a:t>1</a:t>
                      </a:r>
                      <a:endParaRPr lang="en-US" dirty="0"/>
                    </a:p>
                  </a:txBody>
                  <a:tcPr/>
                </a:tc>
                <a:tc>
                  <a:txBody>
                    <a:bodyPr/>
                    <a:lstStyle/>
                    <a:p>
                      <a:pPr algn="ctr"/>
                      <a:r>
                        <a:rPr lang="en-US" dirty="0" smtClean="0"/>
                        <a:t>0</a:t>
                      </a:r>
                      <a:endParaRPr lang="en-US" dirty="0"/>
                    </a:p>
                  </a:txBody>
                  <a:tcPr/>
                </a:tc>
                <a:tc>
                  <a:txBody>
                    <a:bodyPr/>
                    <a:lstStyle/>
                    <a:p>
                      <a:pPr algn="ctr"/>
                      <a:r>
                        <a:rPr lang="en-US" dirty="0" smtClean="0"/>
                        <a:t>2.3</a:t>
                      </a:r>
                      <a:endParaRPr lang="en-US" dirty="0"/>
                    </a:p>
                  </a:txBody>
                  <a:tcPr/>
                </a:tc>
              </a:tr>
              <a:tr h="480415">
                <a:tc>
                  <a:txBody>
                    <a:bodyPr/>
                    <a:lstStyle/>
                    <a:p>
                      <a:r>
                        <a:rPr lang="en-US" dirty="0" smtClean="0"/>
                        <a:t>Latin Literature</a:t>
                      </a:r>
                      <a:endParaRPr lang="en-US" dirty="0"/>
                    </a:p>
                  </a:txBody>
                  <a:tcPr/>
                </a:tc>
                <a:tc>
                  <a:txBody>
                    <a:bodyPr/>
                    <a:lstStyle/>
                    <a:p>
                      <a:pPr algn="ctr"/>
                      <a:r>
                        <a:rPr lang="en-US" dirty="0" smtClean="0"/>
                        <a:t>0</a:t>
                      </a:r>
                      <a:endParaRPr lang="en-US" dirty="0"/>
                    </a:p>
                  </a:txBody>
                  <a:tcPr/>
                </a:tc>
                <a:tc>
                  <a:txBody>
                    <a:bodyPr/>
                    <a:lstStyle/>
                    <a:p>
                      <a:pPr algn="ctr"/>
                      <a:r>
                        <a:rPr lang="en-US" dirty="0" smtClean="0"/>
                        <a:t>2</a:t>
                      </a:r>
                      <a:endParaRPr lang="en-US" dirty="0"/>
                    </a:p>
                  </a:txBody>
                  <a:tcPr/>
                </a:tc>
                <a:tc>
                  <a:txBody>
                    <a:bodyPr/>
                    <a:lstStyle/>
                    <a:p>
                      <a:pPr algn="ctr"/>
                      <a:r>
                        <a:rPr lang="en-US" dirty="0" smtClean="0"/>
                        <a:t>2</a:t>
                      </a:r>
                      <a:endParaRPr lang="en-US" dirty="0"/>
                    </a:p>
                  </a:txBody>
                  <a:tcPr/>
                </a:tc>
                <a:tc>
                  <a:txBody>
                    <a:bodyPr/>
                    <a:lstStyle/>
                    <a:p>
                      <a:pPr algn="ctr"/>
                      <a:r>
                        <a:rPr lang="en-US" dirty="0" smtClean="0"/>
                        <a:t>1</a:t>
                      </a:r>
                      <a:endParaRPr lang="en-US" dirty="0"/>
                    </a:p>
                  </a:txBody>
                  <a:tcPr/>
                </a:tc>
                <a:tc>
                  <a:txBody>
                    <a:bodyPr/>
                    <a:lstStyle/>
                    <a:p>
                      <a:pPr algn="ctr"/>
                      <a:r>
                        <a:rPr lang="en-US" dirty="0" smtClean="0"/>
                        <a:t>1</a:t>
                      </a:r>
                      <a:endParaRPr lang="en-US" dirty="0"/>
                    </a:p>
                  </a:txBody>
                  <a:tcPr/>
                </a:tc>
                <a:tc>
                  <a:txBody>
                    <a:bodyPr/>
                    <a:lstStyle/>
                    <a:p>
                      <a:pPr algn="ctr"/>
                      <a:r>
                        <a:rPr lang="en-US" dirty="0" smtClean="0"/>
                        <a:t>2.8</a:t>
                      </a:r>
                      <a:endParaRPr lang="en-US" dirty="0"/>
                    </a:p>
                  </a:txBody>
                  <a:tcPr/>
                </a:tc>
              </a:tr>
              <a:tr h="423235">
                <a:tc>
                  <a:txBody>
                    <a:bodyPr/>
                    <a:lstStyle/>
                    <a:p>
                      <a:r>
                        <a:rPr lang="en-US" dirty="0" smtClean="0"/>
                        <a:t>Spanish</a:t>
                      </a:r>
                      <a:endParaRPr lang="en-US" dirty="0"/>
                    </a:p>
                  </a:txBody>
                  <a:tcPr/>
                </a:tc>
                <a:tc>
                  <a:txBody>
                    <a:bodyPr/>
                    <a:lstStyle/>
                    <a:p>
                      <a:pPr algn="ctr"/>
                      <a:r>
                        <a:rPr lang="en-US" dirty="0" smtClean="0"/>
                        <a:t>3</a:t>
                      </a:r>
                      <a:endParaRPr lang="en-US" dirty="0"/>
                    </a:p>
                  </a:txBody>
                  <a:tcPr/>
                </a:tc>
                <a:tc>
                  <a:txBody>
                    <a:bodyPr/>
                    <a:lstStyle/>
                    <a:p>
                      <a:pPr algn="ctr"/>
                      <a:r>
                        <a:rPr lang="en-US" dirty="0" smtClean="0"/>
                        <a:t>9</a:t>
                      </a:r>
                      <a:endParaRPr lang="en-US" dirty="0"/>
                    </a:p>
                  </a:txBody>
                  <a:tcPr/>
                </a:tc>
                <a:tc>
                  <a:txBody>
                    <a:bodyPr/>
                    <a:lstStyle/>
                    <a:p>
                      <a:pPr algn="ctr"/>
                      <a:r>
                        <a:rPr lang="en-US" dirty="0" smtClean="0"/>
                        <a:t>4</a:t>
                      </a:r>
                      <a:endParaRPr lang="en-US" dirty="0"/>
                    </a:p>
                  </a:txBody>
                  <a:tcPr/>
                </a:tc>
                <a:tc>
                  <a:txBody>
                    <a:bodyPr/>
                    <a:lstStyle/>
                    <a:p>
                      <a:pPr algn="ctr"/>
                      <a:r>
                        <a:rPr lang="en-US" dirty="0" smtClean="0"/>
                        <a:t>1</a:t>
                      </a:r>
                      <a:endParaRPr lang="en-US" dirty="0"/>
                    </a:p>
                  </a:txBody>
                  <a:tcPr/>
                </a:tc>
                <a:tc>
                  <a:txBody>
                    <a:bodyPr/>
                    <a:lstStyle/>
                    <a:p>
                      <a:pPr algn="ctr"/>
                      <a:r>
                        <a:rPr lang="en-US" dirty="0" smtClean="0"/>
                        <a:t>1</a:t>
                      </a:r>
                      <a:endParaRPr lang="en-US" dirty="0"/>
                    </a:p>
                  </a:txBody>
                  <a:tcPr/>
                </a:tc>
                <a:tc>
                  <a:txBody>
                    <a:bodyPr/>
                    <a:lstStyle/>
                    <a:p>
                      <a:pPr algn="ctr"/>
                      <a:r>
                        <a:rPr lang="en-US" dirty="0" smtClean="0"/>
                        <a:t>3.7</a:t>
                      </a:r>
                      <a:endParaRPr lang="en-US" dirty="0"/>
                    </a:p>
                  </a:txBody>
                  <a:tcPr/>
                </a:tc>
              </a:tr>
              <a:tr h="4232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Calculus</a:t>
                      </a:r>
                    </a:p>
                  </a:txBody>
                  <a:tcPr/>
                </a:tc>
                <a:tc>
                  <a:txBody>
                    <a:bodyPr/>
                    <a:lstStyle/>
                    <a:p>
                      <a:pPr algn="ctr"/>
                      <a:r>
                        <a:rPr lang="en-US" dirty="0" smtClean="0"/>
                        <a:t>6</a:t>
                      </a:r>
                      <a:endParaRPr lang="en-US" dirty="0"/>
                    </a:p>
                  </a:txBody>
                  <a:tcPr/>
                </a:tc>
                <a:tc>
                  <a:txBody>
                    <a:bodyPr/>
                    <a:lstStyle/>
                    <a:p>
                      <a:pPr algn="ctr"/>
                      <a:r>
                        <a:rPr lang="en-US" dirty="0" smtClean="0"/>
                        <a:t>9</a:t>
                      </a:r>
                      <a:endParaRPr lang="en-US" dirty="0"/>
                    </a:p>
                  </a:txBody>
                  <a:tcPr/>
                </a:tc>
                <a:tc>
                  <a:txBody>
                    <a:bodyPr/>
                    <a:lstStyle/>
                    <a:p>
                      <a:pPr algn="ctr"/>
                      <a:r>
                        <a:rPr lang="en-US" dirty="0" smtClean="0"/>
                        <a:t>4</a:t>
                      </a:r>
                      <a:endParaRPr lang="en-US" dirty="0"/>
                    </a:p>
                  </a:txBody>
                  <a:tcPr/>
                </a:tc>
                <a:tc>
                  <a:txBody>
                    <a:bodyPr/>
                    <a:lstStyle/>
                    <a:p>
                      <a:pPr algn="ctr"/>
                      <a:r>
                        <a:rPr lang="en-US" dirty="0" smtClean="0"/>
                        <a:t>7</a:t>
                      </a:r>
                      <a:endParaRPr lang="en-US" dirty="0"/>
                    </a:p>
                  </a:txBody>
                  <a:tcPr/>
                </a:tc>
                <a:tc>
                  <a:txBody>
                    <a:bodyPr/>
                    <a:lstStyle/>
                    <a:p>
                      <a:pPr algn="ctr"/>
                      <a:r>
                        <a:rPr lang="en-US" dirty="0" smtClean="0"/>
                        <a:t>1</a:t>
                      </a:r>
                      <a:endParaRPr lang="en-US" dirty="0"/>
                    </a:p>
                  </a:txBody>
                  <a:tcPr/>
                </a:tc>
                <a:tc>
                  <a:txBody>
                    <a:bodyPr/>
                    <a:lstStyle/>
                    <a:p>
                      <a:pPr algn="ctr"/>
                      <a:r>
                        <a:rPr lang="en-US" dirty="0" smtClean="0"/>
                        <a:t>3.4</a:t>
                      </a:r>
                      <a:endParaRPr lang="en-US" dirty="0"/>
                    </a:p>
                  </a:txBody>
                  <a:tcPr/>
                </a:tc>
              </a:tr>
              <a:tr h="4232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Calculus</a:t>
                      </a:r>
                      <a:r>
                        <a:rPr lang="en-US" baseline="0" dirty="0" smtClean="0"/>
                        <a:t> BC</a:t>
                      </a:r>
                      <a:endParaRPr lang="en-US" dirty="0" smtClean="0"/>
                    </a:p>
                  </a:txBody>
                  <a:tcPr/>
                </a:tc>
                <a:tc>
                  <a:txBody>
                    <a:bodyPr/>
                    <a:lstStyle/>
                    <a:p>
                      <a:pPr algn="ctr"/>
                      <a:r>
                        <a:rPr lang="en-US" dirty="0" smtClean="0"/>
                        <a:t>0</a:t>
                      </a:r>
                      <a:endParaRPr lang="en-US" dirty="0"/>
                    </a:p>
                  </a:txBody>
                  <a:tcPr/>
                </a:tc>
                <a:tc>
                  <a:txBody>
                    <a:bodyPr/>
                    <a:lstStyle/>
                    <a:p>
                      <a:pPr algn="ctr"/>
                      <a:r>
                        <a:rPr lang="en-US" dirty="0" smtClean="0"/>
                        <a:t>0</a:t>
                      </a:r>
                      <a:endParaRPr lang="en-US" dirty="0"/>
                    </a:p>
                  </a:txBody>
                  <a:tcPr/>
                </a:tc>
                <a:tc>
                  <a:txBody>
                    <a:bodyPr/>
                    <a:lstStyle/>
                    <a:p>
                      <a:pPr algn="ctr"/>
                      <a:r>
                        <a:rPr lang="en-US" dirty="0" smtClean="0"/>
                        <a:t>2</a:t>
                      </a:r>
                      <a:endParaRPr lang="en-US" dirty="0"/>
                    </a:p>
                  </a:txBody>
                  <a:tcPr/>
                </a:tc>
                <a:tc>
                  <a:txBody>
                    <a:bodyPr/>
                    <a:lstStyle/>
                    <a:p>
                      <a:pPr algn="ctr"/>
                      <a:r>
                        <a:rPr lang="en-US" dirty="0" smtClean="0"/>
                        <a:t>0</a:t>
                      </a:r>
                      <a:endParaRPr lang="en-US" dirty="0"/>
                    </a:p>
                  </a:txBody>
                  <a:tcPr/>
                </a:tc>
                <a:tc>
                  <a:txBody>
                    <a:bodyPr/>
                    <a:lstStyle/>
                    <a:p>
                      <a:pPr algn="ctr"/>
                      <a:r>
                        <a:rPr lang="en-US" dirty="0" smtClean="0"/>
                        <a:t>0</a:t>
                      </a:r>
                      <a:endParaRPr lang="en-US" dirty="0"/>
                    </a:p>
                  </a:txBody>
                  <a:tcPr/>
                </a:tc>
                <a:tc>
                  <a:txBody>
                    <a:bodyPr/>
                    <a:lstStyle/>
                    <a:p>
                      <a:pPr algn="ctr"/>
                      <a:r>
                        <a:rPr lang="en-US" dirty="0" smtClean="0"/>
                        <a:t>3.0</a:t>
                      </a:r>
                      <a:endParaRPr lang="en-US" dirty="0"/>
                    </a:p>
                  </a:txBody>
                  <a:tcPr/>
                </a:tc>
              </a:tr>
              <a:tr h="4232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Physics</a:t>
                      </a:r>
                    </a:p>
                    <a:p>
                      <a:endParaRPr lang="en-US" dirty="0" smtClean="0"/>
                    </a:p>
                  </a:txBody>
                  <a:tcPr/>
                </a:tc>
                <a:tc>
                  <a:txBody>
                    <a:bodyPr/>
                    <a:lstStyle/>
                    <a:p>
                      <a:pPr algn="ctr"/>
                      <a:r>
                        <a:rPr lang="en-US" dirty="0" smtClean="0"/>
                        <a:t>1</a:t>
                      </a:r>
                      <a:endParaRPr lang="en-US" dirty="0"/>
                    </a:p>
                  </a:txBody>
                  <a:tcPr/>
                </a:tc>
                <a:tc>
                  <a:txBody>
                    <a:bodyPr/>
                    <a:lstStyle/>
                    <a:p>
                      <a:pPr algn="ctr"/>
                      <a:r>
                        <a:rPr lang="en-US" dirty="0" smtClean="0"/>
                        <a:t>0</a:t>
                      </a:r>
                      <a:endParaRPr lang="en-US" dirty="0"/>
                    </a:p>
                  </a:txBody>
                  <a:tcPr/>
                </a:tc>
                <a:tc>
                  <a:txBody>
                    <a:bodyPr/>
                    <a:lstStyle/>
                    <a:p>
                      <a:pPr algn="ctr"/>
                      <a:r>
                        <a:rPr lang="en-US" dirty="0" smtClean="0"/>
                        <a:t>4</a:t>
                      </a:r>
                      <a:endParaRPr lang="en-US" dirty="0"/>
                    </a:p>
                  </a:txBody>
                  <a:tcPr/>
                </a:tc>
                <a:tc>
                  <a:txBody>
                    <a:bodyPr/>
                    <a:lstStyle/>
                    <a:p>
                      <a:pPr algn="ctr"/>
                      <a:r>
                        <a:rPr lang="en-US" dirty="0" smtClean="0"/>
                        <a:t>2</a:t>
                      </a:r>
                      <a:endParaRPr lang="en-US" dirty="0"/>
                    </a:p>
                  </a:txBody>
                  <a:tcPr/>
                </a:tc>
                <a:tc>
                  <a:txBody>
                    <a:bodyPr/>
                    <a:lstStyle/>
                    <a:p>
                      <a:pPr algn="ctr"/>
                      <a:r>
                        <a:rPr lang="en-US" dirty="0" smtClean="0"/>
                        <a:t>0</a:t>
                      </a:r>
                      <a:endParaRPr lang="en-US" dirty="0"/>
                    </a:p>
                  </a:txBody>
                  <a:tcPr/>
                </a:tc>
                <a:tc>
                  <a:txBody>
                    <a:bodyPr/>
                    <a:lstStyle/>
                    <a:p>
                      <a:pPr algn="ctr"/>
                      <a:r>
                        <a:rPr lang="en-US" dirty="0" smtClean="0"/>
                        <a:t>3.6</a:t>
                      </a:r>
                      <a:endParaRPr lang="en-US"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smtClean="0"/>
              <a:t>AP Results by Scores</a:t>
            </a:r>
          </a:p>
        </p:txBody>
      </p:sp>
      <p:graphicFrame>
        <p:nvGraphicFramePr>
          <p:cNvPr id="3" name="Table 2"/>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1110765991"/>
              </p:ext>
            </p:extLst>
          </p:nvPr>
        </p:nvGraphicFramePr>
        <p:xfrm>
          <a:off x="1371600" y="3048000"/>
          <a:ext cx="6096000" cy="2819402"/>
        </p:xfrm>
        <a:graphic>
          <a:graphicData uri="http://schemas.openxmlformats.org/drawingml/2006/table">
            <a:tbl>
              <a:tblPr firstRow="1" bandRow="1">
                <a:tableStyleId>{85BE263C-DBD7-4A20-BB59-AAB30ACAA65A}</a:tableStyleId>
              </a:tblPr>
              <a:tblGrid>
                <a:gridCol w="1524000"/>
                <a:gridCol w="1524000"/>
                <a:gridCol w="1524000"/>
                <a:gridCol w="1524000"/>
              </a:tblGrid>
              <a:tr h="723512">
                <a:tc>
                  <a:txBody>
                    <a:bodyPr/>
                    <a:lstStyle/>
                    <a:p>
                      <a:r>
                        <a:rPr lang="en-US" dirty="0" smtClean="0">
                          <a:solidFill>
                            <a:schemeClr val="tx1"/>
                          </a:solidFill>
                        </a:rPr>
                        <a:t>Test Score</a:t>
                      </a:r>
                      <a:endParaRPr lang="en-US" dirty="0">
                        <a:solidFill>
                          <a:schemeClr val="tx1"/>
                        </a:solidFill>
                      </a:endParaRPr>
                    </a:p>
                  </a:txBody>
                  <a:tcPr/>
                </a:tc>
                <a:tc>
                  <a:txBody>
                    <a:bodyPr/>
                    <a:lstStyle/>
                    <a:p>
                      <a:r>
                        <a:rPr lang="en-US" dirty="0" smtClean="0">
                          <a:solidFill>
                            <a:schemeClr val="tx1"/>
                          </a:solidFill>
                        </a:rPr>
                        <a:t>Total</a:t>
                      </a:r>
                      <a:r>
                        <a:rPr lang="en-US" baseline="0" dirty="0" smtClean="0">
                          <a:solidFill>
                            <a:schemeClr val="tx1"/>
                          </a:solidFill>
                        </a:rPr>
                        <a:t> Reported</a:t>
                      </a:r>
                      <a:endParaRPr lang="en-US" dirty="0">
                        <a:solidFill>
                          <a:schemeClr val="tx1"/>
                        </a:solidFill>
                      </a:endParaRPr>
                    </a:p>
                  </a:txBody>
                  <a:tcPr/>
                </a:tc>
                <a:tc>
                  <a:txBody>
                    <a:bodyPr/>
                    <a:lstStyle/>
                    <a:p>
                      <a:r>
                        <a:rPr lang="en-US" dirty="0" smtClean="0">
                          <a:solidFill>
                            <a:schemeClr val="tx1"/>
                          </a:solidFill>
                        </a:rPr>
                        <a:t>Percentage</a:t>
                      </a:r>
                      <a:endParaRPr lang="en-US" dirty="0">
                        <a:solidFill>
                          <a:schemeClr val="tx1"/>
                        </a:solidFill>
                      </a:endParaRPr>
                    </a:p>
                  </a:txBody>
                  <a:tcPr/>
                </a:tc>
                <a:tc>
                  <a:txBody>
                    <a:bodyPr/>
                    <a:lstStyle/>
                    <a:p>
                      <a:endParaRPr lang="en-US"/>
                    </a:p>
                  </a:txBody>
                  <a:tcPr/>
                </a:tc>
              </a:tr>
              <a:tr h="419178">
                <a:tc>
                  <a:txBody>
                    <a:bodyPr/>
                    <a:lstStyle/>
                    <a:p>
                      <a:r>
                        <a:rPr lang="en-US" dirty="0" smtClean="0"/>
                        <a:t>Score of 5</a:t>
                      </a:r>
                      <a:endParaRPr lang="en-US" dirty="0"/>
                    </a:p>
                  </a:txBody>
                  <a:tcPr>
                    <a:solidFill>
                      <a:schemeClr val="accent2">
                        <a:lumMod val="75000"/>
                      </a:schemeClr>
                    </a:solidFill>
                  </a:tcPr>
                </a:tc>
                <a:tc>
                  <a:txBody>
                    <a:bodyPr/>
                    <a:lstStyle/>
                    <a:p>
                      <a:pPr algn="ctr"/>
                      <a:r>
                        <a:rPr lang="en-US" dirty="0" smtClean="0"/>
                        <a:t>29</a:t>
                      </a:r>
                      <a:endParaRPr lang="en-US" dirty="0"/>
                    </a:p>
                  </a:txBody>
                  <a:tcPr>
                    <a:solidFill>
                      <a:schemeClr val="accent2">
                        <a:lumMod val="75000"/>
                      </a:schemeClr>
                    </a:solidFill>
                  </a:tcPr>
                </a:tc>
                <a:tc>
                  <a:txBody>
                    <a:bodyPr/>
                    <a:lstStyle/>
                    <a:p>
                      <a:pPr algn="ctr"/>
                      <a:r>
                        <a:rPr lang="en-US" dirty="0" smtClean="0"/>
                        <a:t>19%</a:t>
                      </a:r>
                      <a:endParaRPr lang="en-US" dirty="0"/>
                    </a:p>
                  </a:txBody>
                  <a:tcPr>
                    <a:solidFill>
                      <a:schemeClr val="accent2">
                        <a:lumMod val="75000"/>
                      </a:schemeClr>
                    </a:solidFill>
                  </a:tcPr>
                </a:tc>
                <a:tc>
                  <a:txBody>
                    <a:bodyPr/>
                    <a:lstStyle/>
                    <a:p>
                      <a:endParaRPr lang="en-US" dirty="0"/>
                    </a:p>
                  </a:txBody>
                  <a:tcPr>
                    <a:solidFill>
                      <a:schemeClr val="accent2">
                        <a:lumMod val="75000"/>
                      </a:schemeClr>
                    </a:solidFill>
                  </a:tcPr>
                </a:tc>
              </a:tr>
              <a:tr h="419178">
                <a:tc>
                  <a:txBody>
                    <a:bodyPr/>
                    <a:lstStyle/>
                    <a:p>
                      <a:r>
                        <a:rPr lang="en-US" dirty="0" smtClean="0"/>
                        <a:t>Score of 4</a:t>
                      </a:r>
                      <a:endParaRPr lang="en-US" dirty="0"/>
                    </a:p>
                  </a:txBody>
                  <a:tcPr>
                    <a:solidFill>
                      <a:schemeClr val="accent2">
                        <a:lumMod val="75000"/>
                      </a:schemeClr>
                    </a:solidFill>
                  </a:tcPr>
                </a:tc>
                <a:tc>
                  <a:txBody>
                    <a:bodyPr/>
                    <a:lstStyle/>
                    <a:p>
                      <a:pPr algn="ctr"/>
                      <a:r>
                        <a:rPr lang="en-US" dirty="0" smtClean="0"/>
                        <a:t>50</a:t>
                      </a:r>
                      <a:endParaRPr lang="en-US" dirty="0"/>
                    </a:p>
                  </a:txBody>
                  <a:tcPr>
                    <a:solidFill>
                      <a:schemeClr val="accent2">
                        <a:lumMod val="75000"/>
                      </a:schemeClr>
                    </a:solidFill>
                  </a:tcPr>
                </a:tc>
                <a:tc>
                  <a:txBody>
                    <a:bodyPr/>
                    <a:lstStyle/>
                    <a:p>
                      <a:pPr algn="ctr"/>
                      <a:r>
                        <a:rPr lang="en-US" dirty="0" smtClean="0"/>
                        <a:t>33%</a:t>
                      </a:r>
                      <a:endParaRPr lang="en-US" dirty="0"/>
                    </a:p>
                  </a:txBody>
                  <a:tcPr>
                    <a:solidFill>
                      <a:schemeClr val="accent2">
                        <a:lumMod val="75000"/>
                      </a:schemeClr>
                    </a:solidFill>
                  </a:tcPr>
                </a:tc>
                <a:tc>
                  <a:txBody>
                    <a:bodyPr/>
                    <a:lstStyle/>
                    <a:p>
                      <a:pPr algn="ctr"/>
                      <a:r>
                        <a:rPr lang="en-US" dirty="0" smtClean="0"/>
                        <a:t>52%</a:t>
                      </a:r>
                      <a:endParaRPr lang="en-US" dirty="0"/>
                    </a:p>
                  </a:txBody>
                  <a:tcPr>
                    <a:solidFill>
                      <a:schemeClr val="accent2">
                        <a:lumMod val="75000"/>
                      </a:schemeClr>
                    </a:solidFill>
                  </a:tcPr>
                </a:tc>
              </a:tr>
              <a:tr h="419178">
                <a:tc>
                  <a:txBody>
                    <a:bodyPr/>
                    <a:lstStyle/>
                    <a:p>
                      <a:r>
                        <a:rPr lang="en-US" dirty="0" smtClean="0"/>
                        <a:t>Score of 3</a:t>
                      </a:r>
                      <a:endParaRPr lang="en-US" dirty="0"/>
                    </a:p>
                  </a:txBody>
                  <a:tcPr>
                    <a:solidFill>
                      <a:schemeClr val="accent2">
                        <a:lumMod val="75000"/>
                      </a:schemeClr>
                    </a:solidFill>
                  </a:tcPr>
                </a:tc>
                <a:tc>
                  <a:txBody>
                    <a:bodyPr/>
                    <a:lstStyle/>
                    <a:p>
                      <a:pPr algn="ctr"/>
                      <a:r>
                        <a:rPr lang="en-US" dirty="0" smtClean="0"/>
                        <a:t>44</a:t>
                      </a:r>
                      <a:endParaRPr lang="en-US" dirty="0"/>
                    </a:p>
                  </a:txBody>
                  <a:tcPr>
                    <a:solidFill>
                      <a:schemeClr val="accent2">
                        <a:lumMod val="75000"/>
                      </a:schemeClr>
                    </a:solidFill>
                  </a:tcPr>
                </a:tc>
                <a:tc>
                  <a:txBody>
                    <a:bodyPr/>
                    <a:lstStyle/>
                    <a:p>
                      <a:pPr algn="ctr"/>
                      <a:r>
                        <a:rPr lang="en-US" dirty="0" smtClean="0"/>
                        <a:t>29%</a:t>
                      </a:r>
                      <a:endParaRPr lang="en-US" dirty="0"/>
                    </a:p>
                  </a:txBody>
                  <a:tcPr>
                    <a:solidFill>
                      <a:schemeClr val="accent2">
                        <a:lumMod val="75000"/>
                      </a:schemeClr>
                    </a:solidFill>
                  </a:tcPr>
                </a:tc>
                <a:tc>
                  <a:txBody>
                    <a:bodyPr/>
                    <a:lstStyle/>
                    <a:p>
                      <a:pPr algn="ctr"/>
                      <a:r>
                        <a:rPr lang="en-US" dirty="0" smtClean="0"/>
                        <a:t>81%*</a:t>
                      </a:r>
                      <a:endParaRPr lang="en-US" dirty="0"/>
                    </a:p>
                  </a:txBody>
                  <a:tcPr>
                    <a:solidFill>
                      <a:schemeClr val="accent2">
                        <a:lumMod val="75000"/>
                      </a:schemeClr>
                    </a:solidFill>
                  </a:tcPr>
                </a:tc>
              </a:tr>
              <a:tr h="419178">
                <a:tc>
                  <a:txBody>
                    <a:bodyPr/>
                    <a:lstStyle/>
                    <a:p>
                      <a:r>
                        <a:rPr lang="en-US" dirty="0" smtClean="0"/>
                        <a:t>Score of 2</a:t>
                      </a:r>
                      <a:endParaRPr lang="en-US" dirty="0"/>
                    </a:p>
                  </a:txBody>
                  <a:tcPr>
                    <a:solidFill>
                      <a:schemeClr val="accent3">
                        <a:lumMod val="85000"/>
                      </a:schemeClr>
                    </a:solidFill>
                  </a:tcPr>
                </a:tc>
                <a:tc>
                  <a:txBody>
                    <a:bodyPr/>
                    <a:lstStyle/>
                    <a:p>
                      <a:pPr algn="ctr"/>
                      <a:r>
                        <a:rPr lang="en-US" dirty="0" smtClean="0"/>
                        <a:t>24</a:t>
                      </a:r>
                      <a:endParaRPr lang="en-US" dirty="0"/>
                    </a:p>
                  </a:txBody>
                  <a:tcPr>
                    <a:solidFill>
                      <a:schemeClr val="accent3">
                        <a:lumMod val="85000"/>
                      </a:schemeClr>
                    </a:solidFill>
                  </a:tcPr>
                </a:tc>
                <a:tc>
                  <a:txBody>
                    <a:bodyPr/>
                    <a:lstStyle/>
                    <a:p>
                      <a:pPr algn="ctr"/>
                      <a:r>
                        <a:rPr lang="en-US" dirty="0" smtClean="0"/>
                        <a:t>16%</a:t>
                      </a:r>
                      <a:endParaRPr lang="en-US" dirty="0"/>
                    </a:p>
                  </a:txBody>
                  <a:tcPr>
                    <a:solidFill>
                      <a:schemeClr val="accent3">
                        <a:lumMod val="85000"/>
                      </a:schemeClr>
                    </a:solidFill>
                  </a:tcPr>
                </a:tc>
                <a:tc>
                  <a:txBody>
                    <a:bodyPr/>
                    <a:lstStyle/>
                    <a:p>
                      <a:endParaRPr lang="en-US" dirty="0"/>
                    </a:p>
                  </a:txBody>
                  <a:tcPr>
                    <a:solidFill>
                      <a:schemeClr val="accent3">
                        <a:lumMod val="85000"/>
                      </a:schemeClr>
                    </a:solidFill>
                  </a:tcPr>
                </a:tc>
              </a:tr>
              <a:tr h="419178">
                <a:tc>
                  <a:txBody>
                    <a:bodyPr/>
                    <a:lstStyle/>
                    <a:p>
                      <a:r>
                        <a:rPr lang="en-US" dirty="0" smtClean="0"/>
                        <a:t>Score of 1</a:t>
                      </a:r>
                      <a:endParaRPr lang="en-US" dirty="0"/>
                    </a:p>
                  </a:txBody>
                  <a:tcPr>
                    <a:solidFill>
                      <a:schemeClr val="accent3">
                        <a:lumMod val="85000"/>
                      </a:schemeClr>
                    </a:solidFill>
                  </a:tcPr>
                </a:tc>
                <a:tc>
                  <a:txBody>
                    <a:bodyPr/>
                    <a:lstStyle/>
                    <a:p>
                      <a:pPr algn="ctr"/>
                      <a:r>
                        <a:rPr lang="en-US" dirty="0" smtClean="0"/>
                        <a:t>5</a:t>
                      </a:r>
                      <a:endParaRPr lang="en-US" dirty="0"/>
                    </a:p>
                  </a:txBody>
                  <a:tcPr>
                    <a:solidFill>
                      <a:schemeClr val="accent3">
                        <a:lumMod val="85000"/>
                      </a:schemeClr>
                    </a:solidFill>
                  </a:tcPr>
                </a:tc>
                <a:tc>
                  <a:txBody>
                    <a:bodyPr/>
                    <a:lstStyle/>
                    <a:p>
                      <a:pPr algn="ctr"/>
                      <a:r>
                        <a:rPr lang="en-US" smtClean="0"/>
                        <a:t>3%</a:t>
                      </a:r>
                      <a:endParaRPr lang="en-US" dirty="0"/>
                    </a:p>
                  </a:txBody>
                  <a:tcPr>
                    <a:solidFill>
                      <a:schemeClr val="accent3">
                        <a:lumMod val="85000"/>
                      </a:schemeClr>
                    </a:solidFill>
                  </a:tcPr>
                </a:tc>
                <a:tc>
                  <a:txBody>
                    <a:bodyPr/>
                    <a:lstStyle/>
                    <a:p>
                      <a:endParaRPr lang="en-US" dirty="0"/>
                    </a:p>
                  </a:txBody>
                  <a:tcPr>
                    <a:solidFill>
                      <a:schemeClr val="accent3">
                        <a:lumMod val="85000"/>
                      </a:schemeClr>
                    </a:solidFill>
                  </a:tcPr>
                </a:tc>
              </a:tr>
            </a:tbl>
          </a:graphicData>
        </a:graphic>
      </p:graphicFrame>
      <p:sp>
        <p:nvSpPr>
          <p:cNvPr id="37919" name="TextBox 3"/>
          <p:cNvSpPr txBox="1">
            <a:spLocks noChangeArrowheads="1"/>
          </p:cNvSpPr>
          <p:nvPr/>
        </p:nvSpPr>
        <p:spPr bwMode="auto">
          <a:xfrm>
            <a:off x="990600" y="2514600"/>
            <a:ext cx="6172200" cy="461963"/>
          </a:xfrm>
          <a:prstGeom prst="rect">
            <a:avLst/>
          </a:prstGeom>
          <a:noFill/>
          <a:ln w="9525">
            <a:noFill/>
            <a:miter lim="800000"/>
            <a:headEnd/>
            <a:tailEnd/>
          </a:ln>
        </p:spPr>
        <p:txBody>
          <a:bodyPr>
            <a:spAutoFit/>
          </a:bodyPr>
          <a:lstStyle/>
          <a:p>
            <a:r>
              <a:rPr lang="en-US" sz="2400" dirty="0"/>
              <a:t>Total Number of AP Tests Taken -- </a:t>
            </a:r>
            <a:r>
              <a:rPr lang="en-US" sz="2400" dirty="0" smtClean="0"/>
              <a:t>134</a:t>
            </a:r>
            <a:endParaRPr lang="en-US" sz="2400" dirty="0"/>
          </a:p>
        </p:txBody>
      </p:sp>
      <p:sp>
        <p:nvSpPr>
          <p:cNvPr id="37920" name="TextBox 4"/>
          <p:cNvSpPr txBox="1">
            <a:spLocks noChangeArrowheads="1"/>
          </p:cNvSpPr>
          <p:nvPr/>
        </p:nvSpPr>
        <p:spPr bwMode="auto">
          <a:xfrm>
            <a:off x="1371600" y="5943600"/>
            <a:ext cx="6096000" cy="646113"/>
          </a:xfrm>
          <a:prstGeom prst="rect">
            <a:avLst/>
          </a:prstGeom>
          <a:noFill/>
          <a:ln w="9525">
            <a:noFill/>
            <a:miter lim="800000"/>
            <a:headEnd/>
            <a:tailEnd/>
          </a:ln>
        </p:spPr>
        <p:txBody>
          <a:bodyPr>
            <a:spAutoFit/>
          </a:bodyPr>
          <a:lstStyle/>
          <a:p>
            <a:r>
              <a:rPr lang="en-US" dirty="0"/>
              <a:t>*A score of 3 or better is accepted at most state college  and universities for college class credit.</a:t>
            </a:r>
          </a:p>
        </p:txBody>
      </p:sp>
      <p:sp>
        <p:nvSpPr>
          <p:cNvPr id="6" name="TextBox 5"/>
          <p:cNvSpPr txBox="1"/>
          <p:nvPr/>
        </p:nvSpPr>
        <p:spPr>
          <a:xfrm>
            <a:off x="5136444" y="1030111"/>
            <a:ext cx="184666" cy="369332"/>
          </a:xfrm>
          <a:prstGeom prst="rect">
            <a:avLst/>
          </a:prstGeom>
          <a:noFill/>
        </p:spPr>
        <p:txBody>
          <a:bodyPr wrap="none" rtlCol="0">
            <a:spAutoFit/>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7" name="AutoShape 2"/>
          <p:cNvSpPr>
            <a:spLocks noGrp="1" noChangeArrowheads="1"/>
          </p:cNvSpPr>
          <p:nvPr>
            <p:ph type="title"/>
          </p:nvPr>
        </p:nvSpPr>
        <p:spPr/>
        <p:txBody>
          <a:bodyPr/>
          <a:lstStyle/>
          <a:p>
            <a:pPr algn="ctr" eaLnBrk="1" hangingPunct="1"/>
            <a:r>
              <a:rPr lang="en-US" sz="3200" dirty="0" smtClean="0"/>
              <a:t>Woodstock Academy Percent At/Above Goal (4&amp;5)</a:t>
            </a:r>
            <a:br>
              <a:rPr lang="en-US" sz="3200" dirty="0" smtClean="0"/>
            </a:br>
            <a:r>
              <a:rPr lang="en-US" sz="3200" dirty="0" smtClean="0"/>
              <a:t>2011-2010 Comparison</a:t>
            </a:r>
          </a:p>
        </p:txBody>
      </p:sp>
      <p:sp>
        <p:nvSpPr>
          <p:cNvPr id="1028" name="Rectangle 9"/>
          <p:cNvSpPr>
            <a:spLocks noChangeArrowheads="1"/>
          </p:cNvSpPr>
          <p:nvPr/>
        </p:nvSpPr>
        <p:spPr bwMode="auto">
          <a:xfrm>
            <a:off x="0" y="1390650"/>
            <a:ext cx="9144000" cy="0"/>
          </a:xfrm>
          <a:prstGeom prst="rect">
            <a:avLst/>
          </a:prstGeom>
          <a:noFill/>
          <a:ln w="9525">
            <a:noFill/>
            <a:miter lim="800000"/>
            <a:headEnd/>
            <a:tailEnd/>
          </a:ln>
        </p:spPr>
        <p:txBody>
          <a:bodyPr wrap="none" anchor="ctr">
            <a:spAutoFit/>
          </a:bodyPr>
          <a:lstStyle/>
          <a:p>
            <a:endParaRPr lang="en-US"/>
          </a:p>
        </p:txBody>
      </p:sp>
      <p:graphicFrame>
        <p:nvGraphicFramePr>
          <p:cNvPr id="5" name="Object 11"/>
          <p:cNvGraphicFramePr>
            <a:graphicFrameLocks noGrp="1" noChangeAspect="1"/>
          </p:cNvGraphicFramePr>
          <p:nvPr>
            <p:ph idx="1"/>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264969877"/>
              </p:ext>
            </p:extLst>
          </p:nvPr>
        </p:nvGraphicFramePr>
        <p:xfrm>
          <a:off x="685800" y="2286000"/>
          <a:ext cx="8229600" cy="4343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Students at/above Goal</a:t>
            </a:r>
            <a:br>
              <a:rPr lang="en-US" dirty="0" smtClean="0"/>
            </a:br>
            <a:r>
              <a:rPr lang="en-US" dirty="0" smtClean="0"/>
              <a:t>WA &amp; Eastford Students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1733286284"/>
              </p:ext>
            </p:extLst>
          </p:nvPr>
        </p:nvGraphicFramePr>
        <p:xfrm>
          <a:off x="838200" y="2362200"/>
          <a:ext cx="7693025" cy="37242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654921883"/>
      </p:ext>
    </p:extLst>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52" name="AutoShape 2"/>
          <p:cNvSpPr>
            <a:spLocks noGrp="1" noChangeArrowheads="1"/>
          </p:cNvSpPr>
          <p:nvPr>
            <p:ph type="title"/>
          </p:nvPr>
        </p:nvSpPr>
        <p:spPr/>
        <p:txBody>
          <a:bodyPr/>
          <a:lstStyle/>
          <a:p>
            <a:pPr eaLnBrk="1" hangingPunct="1"/>
            <a:r>
              <a:rPr lang="en-US" dirty="0" smtClean="0"/>
              <a:t>Eastford Performance by Tests</a:t>
            </a:r>
          </a:p>
        </p:txBody>
      </p:sp>
      <p:sp>
        <p:nvSpPr>
          <p:cNvPr id="2053" name="Rectangle 6"/>
          <p:cNvSpPr>
            <a:spLocks noChangeArrowheads="1"/>
          </p:cNvSpPr>
          <p:nvPr/>
        </p:nvSpPr>
        <p:spPr bwMode="auto">
          <a:xfrm>
            <a:off x="0" y="2514600"/>
            <a:ext cx="9144000" cy="0"/>
          </a:xfrm>
          <a:prstGeom prst="rect">
            <a:avLst/>
          </a:prstGeom>
          <a:noFill/>
          <a:ln w="9525">
            <a:noFill/>
            <a:miter lim="800000"/>
            <a:headEnd/>
            <a:tailEnd/>
          </a:ln>
        </p:spPr>
        <p:txBody>
          <a:bodyPr wrap="none" anchor="ctr">
            <a:spAutoFit/>
          </a:bodyPr>
          <a:lstStyle/>
          <a:p>
            <a:endParaRPr lang="en-US"/>
          </a:p>
        </p:txBody>
      </p:sp>
      <p:graphicFrame>
        <p:nvGraphicFramePr>
          <p:cNvPr id="7" name="Object 5"/>
          <p:cNvGraphicFramePr>
            <a:graphicFrameLocks noChangeAspect="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1004707243"/>
              </p:ext>
            </p:extLst>
          </p:nvPr>
        </p:nvGraphicFramePr>
        <p:xfrm>
          <a:off x="609600" y="2590800"/>
          <a:ext cx="5924550" cy="1828800"/>
        </p:xfrm>
        <a:graphic>
          <a:graphicData uri="http://schemas.openxmlformats.org/drawingml/2006/chart">
            <c:chart xmlns:c="http://schemas.openxmlformats.org/drawingml/2006/chart" xmlns:r="http://schemas.openxmlformats.org/officeDocument/2006/relationships" r:id="rId3"/>
          </a:graphicData>
        </a:graphic>
      </p:graphicFrame>
      <p:sp>
        <p:nvSpPr>
          <p:cNvPr id="2054" name="Rectangle 8"/>
          <p:cNvSpPr>
            <a:spLocks noChangeArrowheads="1"/>
          </p:cNvSpPr>
          <p:nvPr/>
        </p:nvSpPr>
        <p:spPr bwMode="auto">
          <a:xfrm>
            <a:off x="0" y="2514600"/>
            <a:ext cx="9144000" cy="0"/>
          </a:xfrm>
          <a:prstGeom prst="rect">
            <a:avLst/>
          </a:prstGeom>
          <a:noFill/>
          <a:ln w="9525">
            <a:noFill/>
            <a:miter lim="800000"/>
            <a:headEnd/>
            <a:tailEnd/>
          </a:ln>
        </p:spPr>
        <p:txBody>
          <a:bodyPr wrap="none" anchor="ctr">
            <a:spAutoFit/>
          </a:bodyPr>
          <a:lstStyle/>
          <a:p>
            <a:endParaRPr lang="en-US"/>
          </a:p>
        </p:txBody>
      </p:sp>
      <p:graphicFrame>
        <p:nvGraphicFramePr>
          <p:cNvPr id="8" name="Object 7"/>
          <p:cNvGraphicFramePr>
            <a:graphicFrameLocks noChangeAspect="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3454448712"/>
              </p:ext>
            </p:extLst>
          </p:nvPr>
        </p:nvGraphicFramePr>
        <p:xfrm>
          <a:off x="1828800" y="4495800"/>
          <a:ext cx="6229350" cy="18288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6" name="AutoShape 2"/>
          <p:cNvSpPr>
            <a:spLocks noGrp="1" noChangeArrowheads="1"/>
          </p:cNvSpPr>
          <p:nvPr>
            <p:ph type="title"/>
          </p:nvPr>
        </p:nvSpPr>
        <p:spPr/>
        <p:txBody>
          <a:bodyPr/>
          <a:lstStyle/>
          <a:p>
            <a:pPr eaLnBrk="1" hangingPunct="1"/>
            <a:r>
              <a:rPr lang="en-US" dirty="0" smtClean="0"/>
              <a:t>Eastford Performance by Tests</a:t>
            </a:r>
          </a:p>
        </p:txBody>
      </p:sp>
      <p:sp>
        <p:nvSpPr>
          <p:cNvPr id="3077"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graphicFrame>
        <p:nvGraphicFramePr>
          <p:cNvPr id="7" name="Object 4"/>
          <p:cNvGraphicFramePr>
            <a:graphicFrameLocks noChangeAspect="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3250144699"/>
              </p:ext>
            </p:extLst>
          </p:nvPr>
        </p:nvGraphicFramePr>
        <p:xfrm>
          <a:off x="990600" y="2362200"/>
          <a:ext cx="6477000" cy="2286000"/>
        </p:xfrm>
        <a:graphic>
          <a:graphicData uri="http://schemas.openxmlformats.org/drawingml/2006/chart">
            <c:chart xmlns:c="http://schemas.openxmlformats.org/drawingml/2006/chart" xmlns:r="http://schemas.openxmlformats.org/officeDocument/2006/relationships" r:id="rId3"/>
          </a:graphicData>
        </a:graphic>
      </p:graphicFrame>
      <p:sp>
        <p:nvSpPr>
          <p:cNvPr id="3078" name="Rectangle 7"/>
          <p:cNvSpPr>
            <a:spLocks noChangeArrowheads="1"/>
          </p:cNvSpPr>
          <p:nvPr/>
        </p:nvSpPr>
        <p:spPr bwMode="auto">
          <a:xfrm>
            <a:off x="0" y="2514600"/>
            <a:ext cx="9144000" cy="0"/>
          </a:xfrm>
          <a:prstGeom prst="rect">
            <a:avLst/>
          </a:prstGeom>
          <a:noFill/>
          <a:ln w="9525">
            <a:noFill/>
            <a:miter lim="800000"/>
            <a:headEnd/>
            <a:tailEnd/>
          </a:ln>
        </p:spPr>
        <p:txBody>
          <a:bodyPr wrap="none" anchor="ctr">
            <a:spAutoFit/>
          </a:bodyPr>
          <a:lstStyle/>
          <a:p>
            <a:endParaRPr lang="en-US"/>
          </a:p>
        </p:txBody>
      </p:sp>
      <p:graphicFrame>
        <p:nvGraphicFramePr>
          <p:cNvPr id="8" name="Object 6"/>
          <p:cNvGraphicFramePr>
            <a:graphicFrameLocks noChangeAspect="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2787707924"/>
              </p:ext>
            </p:extLst>
          </p:nvPr>
        </p:nvGraphicFramePr>
        <p:xfrm>
          <a:off x="2362200" y="4419600"/>
          <a:ext cx="6553200" cy="21336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2011 Percentage At/Above Goal (4 &amp; 5) All Four Tests – Eastford, WA, &amp; State</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1845092164"/>
              </p:ext>
            </p:extLst>
          </p:nvPr>
        </p:nvGraphicFramePr>
        <p:xfrm>
          <a:off x="838200" y="2362200"/>
          <a:ext cx="7693025" cy="372427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Students at/above Proficient vs. WA &amp; Eastford Students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1673499084"/>
              </p:ext>
            </p:extLst>
          </p:nvPr>
        </p:nvGraphicFramePr>
        <p:xfrm>
          <a:off x="838200" y="2362200"/>
          <a:ext cx="7693025" cy="37242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DRG E</a:t>
            </a:r>
            <a:endParaRPr lang="en-US" dirty="0"/>
          </a:p>
        </p:txBody>
      </p:sp>
      <p:sp>
        <p:nvSpPr>
          <p:cNvPr id="3" name="Content Placeholder 2"/>
          <p:cNvSpPr>
            <a:spLocks noGrp="1"/>
          </p:cNvSpPr>
          <p:nvPr>
            <p:ph idx="1"/>
          </p:nvPr>
        </p:nvSpPr>
        <p:spPr>
          <a:xfrm>
            <a:off x="838200" y="2362200"/>
            <a:ext cx="3505199" cy="3724275"/>
          </a:xfrm>
        </p:spPr>
        <p:txBody>
          <a:bodyPr/>
          <a:lstStyle/>
          <a:p>
            <a:r>
              <a:rPr lang="en-US" sz="2000" dirty="0" smtClean="0"/>
              <a:t>Coventry</a:t>
            </a:r>
          </a:p>
          <a:p>
            <a:r>
              <a:rPr lang="en-US" sz="2000" dirty="0" smtClean="0"/>
              <a:t>Cromwell</a:t>
            </a:r>
          </a:p>
          <a:p>
            <a:r>
              <a:rPr lang="en-US" sz="2000" dirty="0" smtClean="0"/>
              <a:t>East Haddam</a:t>
            </a:r>
          </a:p>
          <a:p>
            <a:r>
              <a:rPr lang="en-US" sz="2000" dirty="0" smtClean="0"/>
              <a:t>Lyman Memorial</a:t>
            </a:r>
          </a:p>
          <a:p>
            <a:r>
              <a:rPr lang="en-US" sz="2000" dirty="0" smtClean="0"/>
              <a:t>North Stonington</a:t>
            </a:r>
          </a:p>
          <a:p>
            <a:r>
              <a:rPr lang="en-US" sz="2000" dirty="0" smtClean="0"/>
              <a:t>Portland</a:t>
            </a:r>
          </a:p>
          <a:p>
            <a:r>
              <a:rPr lang="en-US" sz="2000" dirty="0" smtClean="0"/>
              <a:t>Region 1</a:t>
            </a:r>
          </a:p>
          <a:p>
            <a:r>
              <a:rPr lang="en-US" sz="2000" dirty="0" smtClean="0"/>
              <a:t>Region 11</a:t>
            </a:r>
          </a:p>
          <a:p>
            <a:r>
              <a:rPr lang="en-US" sz="2000" dirty="0" smtClean="0"/>
              <a:t>Region 16</a:t>
            </a:r>
          </a:p>
          <a:p>
            <a:r>
              <a:rPr lang="en-US" sz="2000" dirty="0" smtClean="0"/>
              <a:t>Woodstock Academy</a:t>
            </a:r>
            <a:endParaRPr lang="en-US" sz="2000" dirty="0"/>
          </a:p>
        </p:txBody>
      </p:sp>
      <p:pic>
        <p:nvPicPr>
          <p:cNvPr id="30721" name="Picture 1" descr="academy building"/>
          <p:cNvPicPr>
            <a:picLocks noChangeAspect="1" noChangeArrowheads="1"/>
          </p:cNvPicPr>
          <p:nvPr/>
        </p:nvPicPr>
        <p:blipFill>
          <a:blip r:embed="rId3"/>
          <a:srcRect/>
          <a:stretch>
            <a:fillRect/>
          </a:stretch>
        </p:blipFill>
        <p:spPr bwMode="auto">
          <a:xfrm>
            <a:off x="3733800" y="2819400"/>
            <a:ext cx="5128200" cy="2971800"/>
          </a:xfrm>
          <a:prstGeom prst="rect">
            <a:avLst/>
          </a:prstGeom>
          <a:noFill/>
          <a:ln w="9525" algn="in">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1" name="AutoShape 2"/>
          <p:cNvSpPr>
            <a:spLocks noGrp="1" noChangeArrowheads="1"/>
          </p:cNvSpPr>
          <p:nvPr>
            <p:ph type="title"/>
          </p:nvPr>
        </p:nvSpPr>
        <p:spPr/>
        <p:txBody>
          <a:bodyPr/>
          <a:lstStyle/>
          <a:p>
            <a:pPr algn="ctr" eaLnBrk="1" hangingPunct="1"/>
            <a:r>
              <a:rPr lang="en-US" sz="2800" dirty="0" smtClean="0"/>
              <a:t>2011 Percentage At/Above Goal</a:t>
            </a:r>
            <a:br>
              <a:rPr lang="en-US" sz="2800" dirty="0" smtClean="0"/>
            </a:br>
            <a:r>
              <a:rPr lang="en-US" sz="2000" dirty="0" smtClean="0"/>
              <a:t>WA, </a:t>
            </a:r>
            <a:r>
              <a:rPr lang="en-US" sz="2000" dirty="0" err="1" smtClean="0"/>
              <a:t>Eastford</a:t>
            </a:r>
            <a:r>
              <a:rPr lang="en-US" sz="2000" dirty="0" smtClean="0"/>
              <a:t>, DRG E, State of Connecticut, Windham County</a:t>
            </a:r>
          </a:p>
        </p:txBody>
      </p:sp>
      <p:sp>
        <p:nvSpPr>
          <p:cNvPr id="7172" name="Rectangle 5"/>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pPr eaLnBrk="1" hangingPunct="1"/>
            <a:endParaRPr lang="en-US"/>
          </a:p>
        </p:txBody>
      </p:sp>
      <p:graphicFrame>
        <p:nvGraphicFramePr>
          <p:cNvPr id="6" name="Chart 5"/>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1327165178"/>
              </p:ext>
            </p:extLst>
          </p:nvPr>
        </p:nvGraphicFramePr>
        <p:xfrm>
          <a:off x="609600" y="2362200"/>
          <a:ext cx="8382000" cy="4064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academic report 2008">
  <a:themeElements>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academic report 2008</Template>
  <TotalTime>3148</TotalTime>
  <Words>724</Words>
  <Application>Microsoft Macintosh PowerPoint</Application>
  <PresentationFormat>On-screen Show (4:3)</PresentationFormat>
  <Paragraphs>270</Paragraphs>
  <Slides>15</Slides>
  <Notes>14</Notes>
  <HiddenSlides>0</HiddenSlides>
  <MMClips>0</MMClips>
  <ScaleCrop>false</ScaleCrop>
  <HeadingPairs>
    <vt:vector size="4" baseType="variant">
      <vt:variant>
        <vt:lpstr>Design Template</vt:lpstr>
      </vt:variant>
      <vt:variant>
        <vt:i4>1</vt:i4>
      </vt:variant>
      <vt:variant>
        <vt:lpstr>Slide Titles</vt:lpstr>
      </vt:variant>
      <vt:variant>
        <vt:i4>15</vt:i4>
      </vt:variant>
    </vt:vector>
  </HeadingPairs>
  <TitlesOfParts>
    <vt:vector size="16" baseType="lpstr">
      <vt:lpstr>academic report 2008</vt:lpstr>
      <vt:lpstr>Woodstock Academy</vt:lpstr>
      <vt:lpstr>Woodstock Academy Percent At/Above Goal (4&amp;5) 2011-2010 Comparison</vt:lpstr>
      <vt:lpstr>Students at/above Goal WA &amp; Eastford Students</vt:lpstr>
      <vt:lpstr>Eastford Performance by Tests</vt:lpstr>
      <vt:lpstr>Eastford Performance by Tests</vt:lpstr>
      <vt:lpstr>2011 Percentage At/Above Goal (4 &amp; 5) All Four Tests – Eastford, WA, &amp; State</vt:lpstr>
      <vt:lpstr>Students at/above Proficient vs. WA &amp; Eastford Students</vt:lpstr>
      <vt:lpstr>DRG E</vt:lpstr>
      <vt:lpstr>2011 Percentage At/Above Goal WA, Eastford, DRG E, State of Connecticut, Windham County</vt:lpstr>
      <vt:lpstr>Percentage of Proficient  WA, Eastford, State &amp; ERG 2011</vt:lpstr>
      <vt:lpstr>SAT Average Scores  2011 vs. 2010</vt:lpstr>
      <vt:lpstr>2011 SAT Average Scores WA, Eastford, State, Total Group</vt:lpstr>
      <vt:lpstr>2011 AP Highlights for WA</vt:lpstr>
      <vt:lpstr>Slide 14</vt:lpstr>
      <vt:lpstr>AP Results by Scores</vt:lpstr>
    </vt:vector>
  </TitlesOfParts>
  <Company>Woodstock Academy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Woodstock Academy</dc:title>
  <dc:creator>LeeAnn LeClerc</dc:creator>
  <cp:lastModifiedBy>Linda Loretz</cp:lastModifiedBy>
  <cp:revision>48</cp:revision>
  <cp:lastPrinted>2011-12-12T14:50:09Z</cp:lastPrinted>
  <dcterms:created xsi:type="dcterms:W3CDTF">2011-12-13T21:02:56Z</dcterms:created>
  <dcterms:modified xsi:type="dcterms:W3CDTF">2011-12-14T09:36:48Z</dcterms:modified>
</cp:coreProperties>
</file>